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78" r:id="rId4"/>
    <p:sldId id="261" r:id="rId5"/>
    <p:sldId id="260" r:id="rId6"/>
    <p:sldId id="258" r:id="rId7"/>
    <p:sldId id="259" r:id="rId8"/>
    <p:sldId id="269" r:id="rId9"/>
    <p:sldId id="262" r:id="rId10"/>
    <p:sldId id="263" r:id="rId11"/>
    <p:sldId id="264" r:id="rId12"/>
    <p:sldId id="265" r:id="rId13"/>
    <p:sldId id="266" r:id="rId14"/>
    <p:sldId id="267" r:id="rId15"/>
    <p:sldId id="270" r:id="rId16"/>
    <p:sldId id="268" r:id="rId17"/>
    <p:sldId id="271" r:id="rId18"/>
    <p:sldId id="280" r:id="rId19"/>
    <p:sldId id="279" r:id="rId20"/>
    <p:sldId id="281" r:id="rId21"/>
    <p:sldId id="282" r:id="rId22"/>
    <p:sldId id="283" r:id="rId23"/>
    <p:sldId id="284" r:id="rId24"/>
    <p:sldId id="288" r:id="rId25"/>
    <p:sldId id="285" r:id="rId26"/>
    <p:sldId id="286" r:id="rId27"/>
    <p:sldId id="289" r:id="rId28"/>
    <p:sldId id="273" r:id="rId29"/>
    <p:sldId id="274" r:id="rId30"/>
    <p:sldId id="275" r:id="rId31"/>
    <p:sldId id="290" r:id="rId32"/>
    <p:sldId id="276" r:id="rId33"/>
    <p:sldId id="294" r:id="rId34"/>
    <p:sldId id="293" r:id="rId35"/>
    <p:sldId id="291" r:id="rId36"/>
    <p:sldId id="292" r:id="rId37"/>
    <p:sldId id="287" r:id="rId38"/>
    <p:sldId id="272" r:id="rId3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igura a mano libera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olo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7F49D355-16BD-4E45-BD9A-5EA878CF7CBD}" type="datetimeFigureOut">
              <a:rPr lang="it-IT" smtClean="0"/>
              <a:t>07/06/2016</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E7A41E1B-4F70-4964-A407-84C68BE8251C}"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F49D355-16BD-4E45-BD9A-5EA878CF7CBD}" type="datetimeFigureOut">
              <a:rPr lang="it-IT" smtClean="0"/>
              <a:t>07/06/2016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F49D355-16BD-4E45-BD9A-5EA878CF7CBD}" type="datetimeFigureOut">
              <a:rPr lang="it-IT" smtClean="0"/>
              <a:t>07/06/2016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a:lvl1p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F49D355-16BD-4E45-BD9A-5EA878CF7CBD}" type="datetimeFigureOut">
              <a:rPr lang="it-IT" smtClean="0"/>
              <a:t>07/06/2016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igura a mano libera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olo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7F49D355-16BD-4E45-BD9A-5EA878CF7CBD}" type="datetimeFigureOut">
              <a:rPr lang="it-IT" smtClean="0"/>
              <a:t>07/06/2016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7F49D355-16BD-4E45-BD9A-5EA878CF7CBD}" type="datetimeFigureOut">
              <a:rPr lang="it-IT" smtClean="0"/>
              <a:t>07/06/2016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320"/>
            <a:ext cx="7470648" cy="1143000"/>
          </a:xfrm>
        </p:spPr>
        <p:txBody>
          <a:bodyPr anchor="ctr"/>
          <a:lstStyle>
            <a:lvl1pPr algn="l">
              <a:defRPr sz="4600"/>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7F49D355-16BD-4E45-BD9A-5EA878CF7CBD}" type="datetimeFigureOut">
              <a:rPr lang="it-IT" smtClean="0"/>
              <a:t>07/06/2016</a:t>
            </a:fld>
            <a:endParaRPr lang="it-IT"/>
          </a:p>
        </p:txBody>
      </p:sp>
      <p:sp>
        <p:nvSpPr>
          <p:cNvPr id="8" name="Segnaposto numero diapositiva 7"/>
          <p:cNvSpPr>
            <a:spLocks noGrp="1"/>
          </p:cNvSpPr>
          <p:nvPr>
            <p:ph type="sldNum" sz="quarter" idx="11"/>
          </p:nvPr>
        </p:nvSpPr>
        <p:spPr/>
        <p:txBody>
          <a:bodyPr/>
          <a:lstStyle/>
          <a:p>
            <a:fld id="{E7A41E1B-4F70-4964-A407-84C68BE8251C}" type="slidenum">
              <a:rPr lang="it-IT" smtClean="0"/>
              <a:t>‹N›</a:t>
            </a:fld>
            <a:endParaRPr lang="it-IT"/>
          </a:p>
        </p:txBody>
      </p:sp>
      <p:sp>
        <p:nvSpPr>
          <p:cNvPr id="9" name="Segnaposto piè di pagina 8"/>
          <p:cNvSpPr>
            <a:spLocks noGrp="1"/>
          </p:cNvSpPr>
          <p:nvPr>
            <p:ph type="ftr" sz="quarter" idx="12"/>
          </p:nvPr>
        </p:nvSpPr>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07/06/2016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7F49D355-16BD-4E45-BD9A-5EA878CF7CBD}" type="datetimeFigureOut">
              <a:rPr lang="it-IT" smtClean="0"/>
              <a:t>07/06/2016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156448" y="6422064"/>
            <a:ext cx="762000" cy="365125"/>
          </a:xfrm>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457200" y="6422064"/>
            <a:ext cx="2133600" cy="365125"/>
          </a:xfrm>
        </p:spPr>
        <p:txBody>
          <a:bodyPr/>
          <a:lstStyle/>
          <a:p>
            <a:fld id="{7F49D355-16BD-4E45-BD9A-5EA878CF7CBD}" type="datetimeFigureOut">
              <a:rPr lang="it-IT" smtClean="0"/>
              <a:t>07/06/2016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igura a mano libera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igura a mano libera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Segnaposto titolo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F49D355-16BD-4E45-BD9A-5EA878CF7CBD}" type="datetimeFigureOut">
              <a:rPr lang="it-IT" smtClean="0"/>
              <a:t>07/06/2016</a:t>
            </a:fld>
            <a:endParaRPr lang="it-IT"/>
          </a:p>
        </p:txBody>
      </p:sp>
      <p:sp>
        <p:nvSpPr>
          <p:cNvPr id="22" name="Segnaposto piè di pagina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it-IT"/>
          </a:p>
        </p:txBody>
      </p:sp>
      <p:sp>
        <p:nvSpPr>
          <p:cNvPr id="18" name="Segnaposto numero diapositiva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7A41E1B-4F70-4964-A407-84C68BE8251C}"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png"/><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692696"/>
            <a:ext cx="6192688" cy="1323439"/>
          </a:xfrm>
          <a:prstGeom prst="rect">
            <a:avLst/>
          </a:prstGeom>
          <a:noFill/>
        </p:spPr>
        <p:txBody>
          <a:bodyPr wrap="square" rtlCol="0">
            <a:spAutoFit/>
          </a:bodyPr>
          <a:lstStyle/>
          <a:p>
            <a:pPr algn="ctr"/>
            <a:r>
              <a:rPr lang="it-IT" sz="4000" dirty="0" smtClean="0"/>
              <a:t>Allineamenti Astronomici di Monte Salomone</a:t>
            </a:r>
            <a:endParaRPr lang="it-IT" sz="4000" dirty="0"/>
          </a:p>
        </p:txBody>
      </p:sp>
      <p:sp>
        <p:nvSpPr>
          <p:cNvPr id="5" name="CasellaDiTesto 4"/>
          <p:cNvSpPr txBox="1"/>
          <p:nvPr/>
        </p:nvSpPr>
        <p:spPr>
          <a:xfrm>
            <a:off x="863588" y="2708920"/>
            <a:ext cx="4968552" cy="461665"/>
          </a:xfrm>
          <a:prstGeom prst="rect">
            <a:avLst/>
          </a:prstGeom>
          <a:noFill/>
        </p:spPr>
        <p:txBody>
          <a:bodyPr wrap="square" rtlCol="0">
            <a:spAutoFit/>
          </a:bodyPr>
          <a:lstStyle/>
          <a:p>
            <a:pPr algn="ctr"/>
            <a:r>
              <a:rPr lang="it-IT" sz="2400" dirty="0" smtClean="0">
                <a:solidFill>
                  <a:srgbClr val="FFFF00"/>
                </a:solidFill>
              </a:rPr>
              <a:t>Dr. Daniele Cataldi</a:t>
            </a:r>
            <a:endParaRPr lang="it-IT" sz="2400" dirty="0">
              <a:solidFill>
                <a:srgbClr val="FFFF00"/>
              </a:solidFill>
            </a:endParaRPr>
          </a:p>
        </p:txBody>
      </p:sp>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4367" y="3429000"/>
            <a:ext cx="3086994" cy="30869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User\Documents\UFO\Associazione\Tuscolo\Earth\orientamento monte salomone.jpg"/>
          <p:cNvPicPr>
            <a:picLocks noChangeAspect="1" noChangeArrowheads="1"/>
          </p:cNvPicPr>
          <p:nvPr/>
        </p:nvPicPr>
        <p:blipFill rotWithShape="1">
          <a:blip r:embed="rId3">
            <a:extLst>
              <a:ext uri="{28A0092B-C50C-407E-A947-70E740481C1C}">
                <a14:useLocalDpi xmlns:a14="http://schemas.microsoft.com/office/drawing/2010/main" val="0"/>
              </a:ext>
            </a:extLst>
          </a:blip>
          <a:srcRect l="36443" r="37628"/>
          <a:stretch/>
        </p:blipFill>
        <p:spPr bwMode="auto">
          <a:xfrm>
            <a:off x="6588224" y="0"/>
            <a:ext cx="2555776"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451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circle(in)">
                                      <p:cBhvr>
                                        <p:cTn id="19"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3818" y="1431508"/>
            <a:ext cx="2847975" cy="273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5400000">
            <a:off x="5012398" y="372787"/>
            <a:ext cx="2851201" cy="485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86630" y="4690944"/>
            <a:ext cx="3600400" cy="1754326"/>
          </a:xfrm>
          <a:prstGeom prst="rect">
            <a:avLst/>
          </a:prstGeom>
          <a:noFill/>
        </p:spPr>
        <p:txBody>
          <a:bodyPr wrap="square" rtlCol="0">
            <a:spAutoFit/>
          </a:bodyPr>
          <a:lstStyle/>
          <a:p>
            <a:pPr algn="just"/>
            <a:r>
              <a:rPr lang="it-IT" dirty="0" smtClean="0"/>
              <a:t>Il perfetto orientamento di Monte Salomone è evidente, esso localizza con particolare precisione picchi collinari e montuosi presente nelle aree limitrofe.</a:t>
            </a:r>
            <a:endParaRPr lang="it-IT" dirty="0"/>
          </a:p>
        </p:txBody>
      </p:sp>
      <p:pic>
        <p:nvPicPr>
          <p:cNvPr id="3074" name="Picture 2" descr="Genitali femminili e sovrapposizione della pianta di una tom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748" y="4437112"/>
            <a:ext cx="238125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anta delle due tombe (Arch. Vincenzo Antonel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279" y="4437112"/>
            <a:ext cx="2381250" cy="228600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056748" y="6123038"/>
            <a:ext cx="2381250" cy="369332"/>
          </a:xfrm>
          <a:prstGeom prst="rect">
            <a:avLst/>
          </a:prstGeom>
          <a:noFill/>
        </p:spPr>
        <p:txBody>
          <a:bodyPr wrap="square" rtlCol="0">
            <a:spAutoFit/>
          </a:bodyPr>
          <a:lstStyle/>
          <a:p>
            <a:pPr algn="ctr"/>
            <a:r>
              <a:rPr lang="it-IT" dirty="0" smtClean="0"/>
              <a:t>Grotticelle</a:t>
            </a:r>
            <a:endParaRPr lang="it-IT" dirty="0"/>
          </a:p>
        </p:txBody>
      </p:sp>
    </p:spTree>
    <p:extLst>
      <p:ext uri="{BB962C8B-B14F-4D97-AF65-F5344CB8AC3E}">
        <p14:creationId xmlns:p14="http://schemas.microsoft.com/office/powerpoint/2010/main" val="2852947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fade">
                                      <p:cBhvr>
                                        <p:cTn id="19" dur="500"/>
                                        <p:tgtEl>
                                          <p:spTgt spid="717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par>
                                <p:cTn id="28" presetID="10" presetClass="entr" presetSubtype="0" fill="hold" nodeType="withEffect">
                                  <p:stCondLst>
                                    <p:cond delay="0"/>
                                  </p:stCondLst>
                                  <p:childTnLst>
                                    <p:set>
                                      <p:cBhvr>
                                        <p:cTn id="29" dur="1" fill="hold">
                                          <p:stCondLst>
                                            <p:cond delay="0"/>
                                          </p:stCondLst>
                                        </p:cTn>
                                        <p:tgtEl>
                                          <p:spTgt spid="3076"/>
                                        </p:tgtEl>
                                        <p:attrNameLst>
                                          <p:attrName>style.visibility</p:attrName>
                                        </p:attrNameLst>
                                      </p:cBhvr>
                                      <p:to>
                                        <p:strVal val="visible"/>
                                      </p:to>
                                    </p:set>
                                    <p:animEffect transition="in" filter="fade">
                                      <p:cBhvr>
                                        <p:cTn id="30" dur="500"/>
                                        <p:tgtEl>
                                          <p:spTgt spid="30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19" y="1199208"/>
            <a:ext cx="3835531" cy="200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77815" y="1196330"/>
            <a:ext cx="3419475" cy="201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5400000">
            <a:off x="4419193" y="4313931"/>
            <a:ext cx="2705100" cy="194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2 3"/>
          <p:cNvCxnSpPr/>
          <p:nvPr/>
        </p:nvCxnSpPr>
        <p:spPr>
          <a:xfrm flipV="1">
            <a:off x="5787551" y="3307683"/>
            <a:ext cx="2" cy="4813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251520" y="3548361"/>
            <a:ext cx="4320480" cy="3139321"/>
          </a:xfrm>
          <a:prstGeom prst="rect">
            <a:avLst/>
          </a:prstGeom>
          <a:noFill/>
        </p:spPr>
        <p:txBody>
          <a:bodyPr wrap="square" rtlCol="0">
            <a:spAutoFit/>
          </a:bodyPr>
          <a:lstStyle/>
          <a:p>
            <a:pPr algn="just"/>
            <a:r>
              <a:rPr lang="it-IT" dirty="0" smtClean="0"/>
              <a:t>Per quanto riguarda invece l’o-</a:t>
            </a:r>
            <a:r>
              <a:rPr lang="it-IT" dirty="0" err="1" smtClean="0"/>
              <a:t>rientamento</a:t>
            </a:r>
            <a:r>
              <a:rPr lang="it-IT" dirty="0" smtClean="0"/>
              <a:t> della sua sommità, essa punta in direzione di Campo Staffi, situato a circa 50 km di distanza. Questo appare come una piccola piramide di colore bianco che si innalza rispetto all’orizzonte determinato dai margini montuosi limitrofi.</a:t>
            </a:r>
          </a:p>
          <a:p>
            <a:pPr algn="just"/>
            <a:endParaRPr lang="it-IT" dirty="0"/>
          </a:p>
          <a:p>
            <a:pPr algn="just"/>
            <a:r>
              <a:rPr lang="it-IT" dirty="0" smtClean="0">
                <a:solidFill>
                  <a:srgbClr val="FFC000"/>
                </a:solidFill>
              </a:rPr>
              <a:t>Come erano in grado di realizzare tali allineamenti?</a:t>
            </a:r>
            <a:endParaRPr lang="it-IT" dirty="0">
              <a:solidFill>
                <a:srgbClr val="FFC000"/>
              </a:solidFill>
            </a:endParaRPr>
          </a:p>
        </p:txBody>
      </p:sp>
      <p:sp>
        <p:nvSpPr>
          <p:cNvPr id="6" name="CasellaDiTesto 5"/>
          <p:cNvSpPr txBox="1"/>
          <p:nvPr/>
        </p:nvSpPr>
        <p:spPr>
          <a:xfrm>
            <a:off x="7176965" y="4867419"/>
            <a:ext cx="1728192" cy="646331"/>
          </a:xfrm>
          <a:prstGeom prst="rect">
            <a:avLst/>
          </a:prstGeom>
          <a:noFill/>
        </p:spPr>
        <p:txBody>
          <a:bodyPr wrap="square" rtlCol="0">
            <a:spAutoFit/>
          </a:bodyPr>
          <a:lstStyle/>
          <a:p>
            <a:pPr algn="ctr"/>
            <a:r>
              <a:rPr lang="it-IT" dirty="0" smtClean="0">
                <a:solidFill>
                  <a:srgbClr val="FFC000"/>
                </a:solidFill>
              </a:rPr>
              <a:t>Perché </a:t>
            </a:r>
          </a:p>
          <a:p>
            <a:pPr algn="ctr"/>
            <a:r>
              <a:rPr lang="it-IT" dirty="0" smtClean="0">
                <a:solidFill>
                  <a:srgbClr val="FFC000"/>
                </a:solidFill>
              </a:rPr>
              <a:t>Campo Staffi?</a:t>
            </a:r>
            <a:endParaRPr lang="it-IT" dirty="0">
              <a:solidFill>
                <a:srgbClr val="FFC000"/>
              </a:solidFill>
            </a:endParaRPr>
          </a:p>
        </p:txBody>
      </p:sp>
    </p:spTree>
    <p:extLst>
      <p:ext uri="{BB962C8B-B14F-4D97-AF65-F5344CB8AC3E}">
        <p14:creationId xmlns:p14="http://schemas.microsoft.com/office/powerpoint/2010/main" val="4147650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500"/>
                                        <p:tgtEl>
                                          <p:spTgt spid="819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fade">
                                      <p:cBhvr>
                                        <p:cTn id="23" dur="500"/>
                                        <p:tgtEl>
                                          <p:spTgt spid="8196"/>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25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65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922" y="1700808"/>
            <a:ext cx="804952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340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fade">
                                      <p:cBhvr>
                                        <p:cTn id="15"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Archeoastronomia</a:t>
            </a:r>
            <a:endParaRPr lang="it-IT" sz="2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8750"/>
            <a:ext cx="277177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94995" y="2553062"/>
            <a:ext cx="2914650" cy="2802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131840" y="1168750"/>
            <a:ext cx="2863155" cy="369332"/>
          </a:xfrm>
          <a:prstGeom prst="rect">
            <a:avLst/>
          </a:prstGeom>
          <a:noFill/>
        </p:spPr>
        <p:txBody>
          <a:bodyPr wrap="square" rtlCol="0">
            <a:spAutoFit/>
          </a:bodyPr>
          <a:lstStyle/>
          <a:p>
            <a:pPr algn="ctr"/>
            <a:r>
              <a:rPr lang="it-IT" dirty="0" smtClean="0">
                <a:solidFill>
                  <a:srgbClr val="FFC000"/>
                </a:solidFill>
              </a:rPr>
              <a:t>Perché Campo Staffi?</a:t>
            </a:r>
            <a:endParaRPr lang="it-IT" dirty="0">
              <a:solidFill>
                <a:srgbClr val="FFC000"/>
              </a:solidFill>
            </a:endParaRPr>
          </a:p>
        </p:txBody>
      </p:sp>
      <p:sp>
        <p:nvSpPr>
          <p:cNvPr id="4" name="CasellaDiTesto 3"/>
          <p:cNvSpPr txBox="1"/>
          <p:nvPr/>
        </p:nvSpPr>
        <p:spPr>
          <a:xfrm>
            <a:off x="3023295" y="1538082"/>
            <a:ext cx="2971700" cy="5078313"/>
          </a:xfrm>
          <a:prstGeom prst="rect">
            <a:avLst/>
          </a:prstGeom>
          <a:noFill/>
        </p:spPr>
        <p:txBody>
          <a:bodyPr wrap="square" rtlCol="0">
            <a:spAutoFit/>
          </a:bodyPr>
          <a:lstStyle/>
          <a:p>
            <a:pPr algn="just"/>
            <a:r>
              <a:rPr lang="it-IT" dirty="0" smtClean="0"/>
              <a:t>Perché lo studio ha permesso di capire che proprio in quella direzione e più precisamente in direzione ovest, circa 8000 anni a.C., nel corso del Solstizio d’Estate, la Costellazione di Cassiopea si stagliava verticalmente proprio sul picco innevato di Campo Staffi, che appariva come un punto di repere geografico e astronomico visibile da un’elevatissima distanza; l’Acropoli di </a:t>
            </a:r>
            <a:r>
              <a:rPr lang="it-IT" dirty="0" err="1" smtClean="0"/>
              <a:t>Tusculum</a:t>
            </a:r>
            <a:r>
              <a:rPr lang="it-IT" dirty="0" smtClean="0"/>
              <a:t> indicava l’esatto punto dove tramontava il Sole.</a:t>
            </a:r>
            <a:endParaRPr lang="it-IT" dirty="0"/>
          </a:p>
        </p:txBody>
      </p:sp>
      <p:sp>
        <p:nvSpPr>
          <p:cNvPr id="5" name="CasellaDiTesto 4"/>
          <p:cNvSpPr txBox="1"/>
          <p:nvPr/>
        </p:nvSpPr>
        <p:spPr>
          <a:xfrm>
            <a:off x="5994995" y="1353416"/>
            <a:ext cx="2914650" cy="923330"/>
          </a:xfrm>
          <a:prstGeom prst="rect">
            <a:avLst/>
          </a:prstGeom>
          <a:noFill/>
        </p:spPr>
        <p:txBody>
          <a:bodyPr wrap="square" rtlCol="0">
            <a:spAutoFit/>
          </a:bodyPr>
          <a:lstStyle/>
          <a:p>
            <a:pPr algn="ctr"/>
            <a:r>
              <a:rPr lang="it-IT" dirty="0" smtClean="0">
                <a:solidFill>
                  <a:srgbClr val="FFC000"/>
                </a:solidFill>
              </a:rPr>
              <a:t>Cassiopea – ovvero la farfalla che simboleggiava la Grande Madre</a:t>
            </a:r>
            <a:endParaRPr lang="it-IT" dirty="0">
              <a:solidFill>
                <a:srgbClr val="FFC000"/>
              </a:solidFill>
            </a:endParaRPr>
          </a:p>
        </p:txBody>
      </p:sp>
      <p:sp>
        <p:nvSpPr>
          <p:cNvPr id="11" name="CasellaDiTesto 10"/>
          <p:cNvSpPr txBox="1"/>
          <p:nvPr/>
        </p:nvSpPr>
        <p:spPr>
          <a:xfrm>
            <a:off x="5994995" y="5589240"/>
            <a:ext cx="2914650" cy="923330"/>
          </a:xfrm>
          <a:prstGeom prst="rect">
            <a:avLst/>
          </a:prstGeom>
          <a:noFill/>
        </p:spPr>
        <p:txBody>
          <a:bodyPr wrap="square" rtlCol="0">
            <a:spAutoFit/>
          </a:bodyPr>
          <a:lstStyle/>
          <a:p>
            <a:pPr algn="ctr"/>
            <a:r>
              <a:rPr lang="it-IT" dirty="0" smtClean="0">
                <a:solidFill>
                  <a:srgbClr val="FFC000"/>
                </a:solidFill>
              </a:rPr>
              <a:t>Grande Madre – culto antichissimo di origine sconosciuta</a:t>
            </a:r>
            <a:endParaRPr lang="it-IT" dirty="0">
              <a:solidFill>
                <a:srgbClr val="FFC000"/>
              </a:solidFill>
            </a:endParaRPr>
          </a:p>
        </p:txBody>
      </p:sp>
    </p:spTree>
    <p:extLst>
      <p:ext uri="{BB962C8B-B14F-4D97-AF65-F5344CB8AC3E}">
        <p14:creationId xmlns:p14="http://schemas.microsoft.com/office/powerpoint/2010/main" val="37508441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0243"/>
                                        </p:tgtEl>
                                        <p:attrNameLst>
                                          <p:attrName>style.visibility</p:attrName>
                                        </p:attrNameLst>
                                      </p:cBhvr>
                                      <p:to>
                                        <p:strVal val="visible"/>
                                      </p:to>
                                    </p:set>
                                    <p:animEffect transition="in" filter="fade">
                                      <p:cBhvr>
                                        <p:cTn id="27" dur="500"/>
                                        <p:tgtEl>
                                          <p:spTgt spid="10243"/>
                                        </p:tgtEl>
                                      </p:cBhvr>
                                    </p:animEffect>
                                  </p:childTnLst>
                                </p:cTn>
                              </p:par>
                            </p:childTnLst>
                          </p:cTn>
                        </p:par>
                        <p:par>
                          <p:cTn id="28" fill="hold">
                            <p:stCondLst>
                              <p:cond delay="65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74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Archeoastronomia</a:t>
            </a:r>
            <a:endParaRPr lang="it-IT" sz="28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2994" y="1168750"/>
            <a:ext cx="3096656" cy="3479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49651" y="1168750"/>
            <a:ext cx="1390834" cy="3479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15799" y="1680769"/>
            <a:ext cx="2164421"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19" y="5013176"/>
            <a:ext cx="8568953" cy="1754326"/>
          </a:xfrm>
          <a:prstGeom prst="rect">
            <a:avLst/>
          </a:prstGeom>
          <a:noFill/>
        </p:spPr>
        <p:txBody>
          <a:bodyPr wrap="square" rtlCol="0">
            <a:spAutoFit/>
          </a:bodyPr>
          <a:lstStyle/>
          <a:p>
            <a:pPr algn="just"/>
            <a:r>
              <a:rPr lang="it-IT" dirty="0" smtClean="0"/>
              <a:t>L’allineamento della costellazione della Cassiopea e il suo preciso allineamento rispetto al picco montuoso di Campo Staffi poteva essere identificato solamente  intorno agli 8.000 anni a.C. quando tale costellazione si disponeva in una precisa posizione. Tale posizione dipendeva dal movimento delle costellazioni, dalla Precessione  degli equinozi (con durata di 25.800 anni) e dalla localizzazione geografica come punto di osservazione.</a:t>
            </a:r>
            <a:endParaRPr lang="it-IT" dirty="0"/>
          </a:p>
        </p:txBody>
      </p:sp>
      <p:cxnSp>
        <p:nvCxnSpPr>
          <p:cNvPr id="5" name="Connettore 2 4"/>
          <p:cNvCxnSpPr/>
          <p:nvPr/>
        </p:nvCxnSpPr>
        <p:spPr>
          <a:xfrm flipV="1">
            <a:off x="7098010" y="4254222"/>
            <a:ext cx="0" cy="7214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5148064" y="2908624"/>
            <a:ext cx="7200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125902" y="1543715"/>
            <a:ext cx="375324" cy="5891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125902" y="1174383"/>
            <a:ext cx="1944216" cy="369332"/>
          </a:xfrm>
          <a:prstGeom prst="rect">
            <a:avLst/>
          </a:prstGeom>
          <a:noFill/>
        </p:spPr>
        <p:txBody>
          <a:bodyPr wrap="square" rtlCol="0">
            <a:spAutoFit/>
          </a:bodyPr>
          <a:lstStyle/>
          <a:p>
            <a:pPr algn="ctr"/>
            <a:r>
              <a:rPr lang="it-IT" dirty="0" smtClean="0"/>
              <a:t>Asse Terrestre</a:t>
            </a:r>
            <a:endParaRPr lang="it-IT" dirty="0"/>
          </a:p>
        </p:txBody>
      </p:sp>
      <p:cxnSp>
        <p:nvCxnSpPr>
          <p:cNvPr id="14" name="Connettore 1 13"/>
          <p:cNvCxnSpPr>
            <a:endCxn id="10" idx="1"/>
          </p:cNvCxnSpPr>
          <p:nvPr/>
        </p:nvCxnSpPr>
        <p:spPr>
          <a:xfrm flipV="1">
            <a:off x="6125902" y="1359049"/>
            <a:ext cx="0"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a:stCxn id="10" idx="1"/>
          </p:cNvCxnSpPr>
          <p:nvPr/>
        </p:nvCxnSpPr>
        <p:spPr>
          <a:xfrm>
            <a:off x="6125902" y="1359049"/>
            <a:ext cx="187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797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par>
                                <p:cTn id="16" presetID="10" presetClass="entr" presetSubtype="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fade">
                                      <p:cBhvr>
                                        <p:cTn id="18" dur="500"/>
                                        <p:tgtEl>
                                          <p:spTgt spid="1126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500"/>
                                        <p:tgtEl>
                                          <p:spTgt spid="11268"/>
                                        </p:tgtEl>
                                      </p:cBhvr>
                                    </p:animEffect>
                                  </p:childTnLst>
                                </p:cTn>
                              </p:par>
                            </p:childTnLst>
                          </p:cTn>
                        </p:par>
                        <p:par>
                          <p:cTn id="23" fill="hold">
                            <p:stCondLst>
                              <p:cond delay="200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7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62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Archeoastronomia</a:t>
            </a:r>
            <a:endParaRPr lang="it-IT" sz="2800"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51659" y="1722742"/>
            <a:ext cx="2164421"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2 8"/>
          <p:cNvCxnSpPr/>
          <p:nvPr/>
        </p:nvCxnSpPr>
        <p:spPr>
          <a:xfrm>
            <a:off x="6761762" y="1585688"/>
            <a:ext cx="375324" cy="5891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761762" y="1216356"/>
            <a:ext cx="1944216" cy="369332"/>
          </a:xfrm>
          <a:prstGeom prst="rect">
            <a:avLst/>
          </a:prstGeom>
          <a:noFill/>
        </p:spPr>
        <p:txBody>
          <a:bodyPr wrap="square" rtlCol="0">
            <a:spAutoFit/>
          </a:bodyPr>
          <a:lstStyle/>
          <a:p>
            <a:pPr algn="ctr"/>
            <a:r>
              <a:rPr lang="it-IT" dirty="0" smtClean="0"/>
              <a:t>Asse Terrestre</a:t>
            </a:r>
            <a:endParaRPr lang="it-IT" dirty="0"/>
          </a:p>
        </p:txBody>
      </p:sp>
      <p:cxnSp>
        <p:nvCxnSpPr>
          <p:cNvPr id="14" name="Connettore 1 13"/>
          <p:cNvCxnSpPr>
            <a:endCxn id="10" idx="1"/>
          </p:cNvCxnSpPr>
          <p:nvPr/>
        </p:nvCxnSpPr>
        <p:spPr>
          <a:xfrm flipV="1">
            <a:off x="6761762" y="1401022"/>
            <a:ext cx="0"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a:stCxn id="10" idx="1"/>
          </p:cNvCxnSpPr>
          <p:nvPr/>
        </p:nvCxnSpPr>
        <p:spPr>
          <a:xfrm>
            <a:off x="6761762" y="1401022"/>
            <a:ext cx="187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362" name="Picture 2" descr="http://upload.wikimedia.org/wikipedia/commons/thumb/1/16/Precession_N.gif/290px-Precession_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75102"/>
            <a:ext cx="276225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upload.wikimedia.org/wikipedia/commons/thumb/d/de/Precession_S.gif/290px-Precession_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1575103"/>
            <a:ext cx="2762250" cy="27622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8011" y="4384488"/>
            <a:ext cx="4572000" cy="369332"/>
          </a:xfrm>
          <a:prstGeom prst="rect">
            <a:avLst/>
          </a:prstGeom>
        </p:spPr>
        <p:txBody>
          <a:bodyPr>
            <a:spAutoFit/>
          </a:bodyPr>
          <a:lstStyle/>
          <a:p>
            <a:r>
              <a:rPr lang="it-IT" dirty="0" smtClean="0"/>
              <a:t>.</a:t>
            </a:r>
            <a:endParaRPr lang="it-IT" dirty="0"/>
          </a:p>
        </p:txBody>
      </p:sp>
      <p:sp>
        <p:nvSpPr>
          <p:cNvPr id="6" name="Rettangolo 5"/>
          <p:cNvSpPr/>
          <p:nvPr/>
        </p:nvSpPr>
        <p:spPr>
          <a:xfrm>
            <a:off x="251520" y="4384488"/>
            <a:ext cx="5714578" cy="1754326"/>
          </a:xfrm>
          <a:prstGeom prst="rect">
            <a:avLst/>
          </a:prstGeom>
        </p:spPr>
        <p:txBody>
          <a:bodyPr wrap="square">
            <a:spAutoFit/>
          </a:bodyPr>
          <a:lstStyle/>
          <a:p>
            <a:pPr algn="just"/>
            <a:r>
              <a:rPr lang="it-IT" dirty="0"/>
              <a:t>Cambiamento del polo nord celeste che si verifica nel corso di un anno platonico (25.800 anni) in seguito a un ciclo completo della precessione degli equinozi</a:t>
            </a:r>
            <a:r>
              <a:rPr lang="it-IT" dirty="0" smtClean="0"/>
              <a:t>.</a:t>
            </a:r>
          </a:p>
          <a:p>
            <a:pPr algn="just"/>
            <a:endParaRPr lang="it-IT" dirty="0"/>
          </a:p>
          <a:p>
            <a:pPr algn="just"/>
            <a:r>
              <a:rPr lang="it-IT" dirty="0" smtClean="0"/>
              <a:t>La Terra è simile ad una trottola che compie delle oscillazioni mentre ruota sul proprio asse.</a:t>
            </a:r>
            <a:endParaRPr lang="it-IT" dirty="0"/>
          </a:p>
        </p:txBody>
      </p:sp>
      <p:pic>
        <p:nvPicPr>
          <p:cNvPr id="15366" name="Picture 6" descr="http://upload.wikimedia.org/wikipedia/commons/d/d9/Precessing-top.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47223" y="4753820"/>
            <a:ext cx="190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783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500"/>
                                        <p:tgtEl>
                                          <p:spTgt spid="112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362"/>
                                        </p:tgtEl>
                                        <p:attrNameLst>
                                          <p:attrName>style.visibility</p:attrName>
                                        </p:attrNameLst>
                                      </p:cBhvr>
                                      <p:to>
                                        <p:strVal val="visible"/>
                                      </p:to>
                                    </p:set>
                                    <p:animEffect transition="in" filter="fade">
                                      <p:cBhvr>
                                        <p:cTn id="32" dur="500"/>
                                        <p:tgtEl>
                                          <p:spTgt spid="15362"/>
                                        </p:tgtEl>
                                      </p:cBhvr>
                                    </p:animEffect>
                                  </p:childTnLst>
                                </p:cTn>
                              </p:par>
                              <p:par>
                                <p:cTn id="33" presetID="10" presetClass="entr" presetSubtype="0" fill="hold" nodeType="withEffect">
                                  <p:stCondLst>
                                    <p:cond delay="0"/>
                                  </p:stCondLst>
                                  <p:childTnLst>
                                    <p:set>
                                      <p:cBhvr>
                                        <p:cTn id="34" dur="1" fill="hold">
                                          <p:stCondLst>
                                            <p:cond delay="0"/>
                                          </p:stCondLst>
                                        </p:cTn>
                                        <p:tgtEl>
                                          <p:spTgt spid="15364"/>
                                        </p:tgtEl>
                                        <p:attrNameLst>
                                          <p:attrName>style.visibility</p:attrName>
                                        </p:attrNameLst>
                                      </p:cBhvr>
                                      <p:to>
                                        <p:strVal val="visible"/>
                                      </p:to>
                                    </p:set>
                                    <p:animEffect transition="in" filter="fade">
                                      <p:cBhvr>
                                        <p:cTn id="35" dur="500"/>
                                        <p:tgtEl>
                                          <p:spTgt spid="15364"/>
                                        </p:tgtEl>
                                      </p:cBhvr>
                                    </p:animEffect>
                                  </p:childTnLst>
                                </p:cTn>
                              </p:par>
                            </p:childTnLst>
                          </p:cTn>
                        </p:par>
                        <p:par>
                          <p:cTn id="36" fill="hold">
                            <p:stCondLst>
                              <p:cond delay="25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250"/>
                            </p:stCondLst>
                            <p:childTnLst>
                              <p:par>
                                <p:cTn id="41" presetID="10" presetClass="entr" presetSubtype="0" fill="hold" nodeType="afterEffect">
                                  <p:stCondLst>
                                    <p:cond delay="0"/>
                                  </p:stCondLst>
                                  <p:childTnLst>
                                    <p:set>
                                      <p:cBhvr>
                                        <p:cTn id="42" dur="1" fill="hold">
                                          <p:stCondLst>
                                            <p:cond delay="0"/>
                                          </p:stCondLst>
                                        </p:cTn>
                                        <p:tgtEl>
                                          <p:spTgt spid="15366"/>
                                        </p:tgtEl>
                                        <p:attrNameLst>
                                          <p:attrName>style.visibility</p:attrName>
                                        </p:attrNameLst>
                                      </p:cBhvr>
                                      <p:to>
                                        <p:strVal val="visible"/>
                                      </p:to>
                                    </p:set>
                                    <p:animEffect transition="in" filter="fade">
                                      <p:cBhvr>
                                        <p:cTn id="43"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Archeoastronomia</a:t>
            </a:r>
            <a:endParaRPr lang="it-IT" sz="28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066" y="1168749"/>
            <a:ext cx="1997422"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64962" y="1168750"/>
            <a:ext cx="1506794"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427984" y="4391712"/>
            <a:ext cx="4464496" cy="2308324"/>
          </a:xfrm>
          <a:prstGeom prst="rect">
            <a:avLst/>
          </a:prstGeom>
          <a:noFill/>
        </p:spPr>
        <p:txBody>
          <a:bodyPr wrap="square" rtlCol="0">
            <a:spAutoFit/>
          </a:bodyPr>
          <a:lstStyle/>
          <a:p>
            <a:pPr algn="just"/>
            <a:r>
              <a:rPr lang="it-IT" dirty="0" smtClean="0"/>
              <a:t>Oltre all’identificazione della costellazione il giorno del Solstizio d’Estate, la Costellazione di Cassiopea si stagliava quasi allo Zenit a metà anno, e in precisa direzione Sud. Direzione segnalata da un altro punto di repere geografico: Colle Jano, situato nella cinta interna del Vulcano Laziale.</a:t>
            </a:r>
            <a:endParaRPr lang="it-IT" dirty="0"/>
          </a:p>
        </p:txBody>
      </p:sp>
      <p:sp>
        <p:nvSpPr>
          <p:cNvPr id="5" name="CasellaDiTesto 4"/>
          <p:cNvSpPr txBox="1"/>
          <p:nvPr/>
        </p:nvSpPr>
        <p:spPr>
          <a:xfrm>
            <a:off x="755576" y="5589240"/>
            <a:ext cx="3096344" cy="369332"/>
          </a:xfrm>
          <a:prstGeom prst="rect">
            <a:avLst/>
          </a:prstGeom>
          <a:noFill/>
        </p:spPr>
        <p:txBody>
          <a:bodyPr wrap="square" rtlCol="0">
            <a:spAutoFit/>
          </a:bodyPr>
          <a:lstStyle/>
          <a:p>
            <a:pPr algn="ctr"/>
            <a:r>
              <a:rPr lang="it-IT" dirty="0" smtClean="0"/>
              <a:t>8000 a.C.</a:t>
            </a:r>
            <a:endParaRPr lang="it-IT" dirty="0"/>
          </a:p>
        </p:txBody>
      </p:sp>
      <p:pic>
        <p:nvPicPr>
          <p:cNvPr id="12293" name="Picture 5" descr="http://upload.wikimedia.org/wikipedia/commons/thumb/2/27/Precessione.PNG/420px-Precessio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982" y="1691034"/>
            <a:ext cx="400050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630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fade">
                                      <p:cBhvr>
                                        <p:cTn id="15" dur="500"/>
                                        <p:tgtEl>
                                          <p:spTgt spid="1229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fade">
                                      <p:cBhvr>
                                        <p:cTn id="19" dur="500"/>
                                        <p:tgtEl>
                                          <p:spTgt spid="1229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293"/>
                                        </p:tgtEl>
                                        <p:attrNameLst>
                                          <p:attrName>style.visibility</p:attrName>
                                        </p:attrNameLst>
                                      </p:cBhvr>
                                      <p:to>
                                        <p:strVal val="visible"/>
                                      </p:to>
                                    </p:set>
                                    <p:animEffect transition="in" filter="fade">
                                      <p:cBhvr>
                                        <p:cTn id="23" dur="500"/>
                                        <p:tgtEl>
                                          <p:spTgt spid="12293"/>
                                        </p:tgtEl>
                                      </p:cBhvr>
                                    </p:animEffect>
                                  </p:childTnLst>
                                </p:cTn>
                              </p:par>
                            </p:childTnLst>
                          </p:cTn>
                        </p:par>
                        <p:par>
                          <p:cTn id="24" fill="hold">
                            <p:stCondLst>
                              <p:cond delay="25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iterate type="wd">
                                    <p:tmPct val="10000"/>
                                  </p:iterate>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Archeoastronomia</a:t>
            </a:r>
            <a:endParaRPr lang="it-IT" sz="2800" dirty="0"/>
          </a:p>
        </p:txBody>
      </p:sp>
      <p:sp>
        <p:nvSpPr>
          <p:cNvPr id="4" name="CasellaDiTesto 3"/>
          <p:cNvSpPr txBox="1"/>
          <p:nvPr/>
        </p:nvSpPr>
        <p:spPr>
          <a:xfrm>
            <a:off x="127276" y="5229200"/>
            <a:ext cx="8837212" cy="1200329"/>
          </a:xfrm>
          <a:prstGeom prst="rect">
            <a:avLst/>
          </a:prstGeom>
          <a:noFill/>
        </p:spPr>
        <p:txBody>
          <a:bodyPr wrap="square" rtlCol="0">
            <a:spAutoFit/>
          </a:bodyPr>
          <a:lstStyle/>
          <a:p>
            <a:pPr algn="just"/>
            <a:r>
              <a:rPr lang="it-IT" dirty="0" smtClean="0"/>
              <a:t>Proprio per effetto della Precessione degli Equinozi oggi la Costellazione di Cassiopea non è più visibile in quel punto. Grazie a questo è stato possibile identificare l’epoca del sito archeologico di Monte Salomone, che secondo tali studi deve risalire almeno all’8.000 a.C.</a:t>
            </a:r>
            <a:endParaRPr lang="it-IT" dirty="0"/>
          </a:p>
        </p:txBody>
      </p:sp>
      <p:pic>
        <p:nvPicPr>
          <p:cNvPr id="16386" name="Picture 2" descr="http://upload.wikimedia.org/wikipedia/it/thumb/2/24/Coppia_di_precessione.jpg/460px-Coppia_di_precessi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82" y="1286221"/>
            <a:ext cx="4381500" cy="3286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upload.wikimedia.org/wikipedia/commons/thumb/2/27/Precessione.PNG/420px-Precessi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988" y="1691034"/>
            <a:ext cx="400050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70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500"/>
                                        <p:tgtEl>
                                          <p:spTgt spid="16386"/>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42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924944"/>
            <a:ext cx="8784976" cy="1015663"/>
          </a:xfrm>
          <a:prstGeom prst="rect">
            <a:avLst/>
          </a:prstGeom>
          <a:noFill/>
        </p:spPr>
        <p:txBody>
          <a:bodyPr wrap="square" rtlCol="0">
            <a:spAutoFit/>
          </a:bodyPr>
          <a:lstStyle/>
          <a:p>
            <a:pPr algn="ctr"/>
            <a:r>
              <a:rPr lang="it-IT" sz="6000" dirty="0" smtClean="0"/>
              <a:t>Orientamento Solstiziale</a:t>
            </a:r>
            <a:endParaRPr lang="it-IT" sz="6000" dirty="0"/>
          </a:p>
        </p:txBody>
      </p:sp>
    </p:spTree>
    <p:extLst>
      <p:ext uri="{BB962C8B-B14F-4D97-AF65-F5344CB8AC3E}">
        <p14:creationId xmlns:p14="http://schemas.microsoft.com/office/powerpoint/2010/main" val="24057095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Solstizio d’Estate</a:t>
            </a:r>
            <a:endParaRPr lang="it-IT" sz="280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 y="933499"/>
            <a:ext cx="9131983" cy="5924501"/>
          </a:xfrm>
          <a:prstGeom prst="rect">
            <a:avLst/>
          </a:prstGeom>
        </p:spPr>
      </p:pic>
      <p:sp>
        <p:nvSpPr>
          <p:cNvPr id="5" name="CasellaDiTesto 4"/>
          <p:cNvSpPr txBox="1"/>
          <p:nvPr/>
        </p:nvSpPr>
        <p:spPr>
          <a:xfrm>
            <a:off x="251520" y="5373216"/>
            <a:ext cx="8652756" cy="923330"/>
          </a:xfrm>
          <a:prstGeom prst="rect">
            <a:avLst/>
          </a:prstGeom>
          <a:noFill/>
        </p:spPr>
        <p:txBody>
          <a:bodyPr wrap="square" rtlCol="0">
            <a:spAutoFit/>
          </a:bodyPr>
          <a:lstStyle/>
          <a:p>
            <a:pPr algn="just"/>
            <a:r>
              <a:rPr lang="it-IT" dirty="0" smtClean="0"/>
              <a:t>Monte Salomone, così come altre colline presenti nell’area a ridosso del Vulcano Laziale, appare orientato perfettamente con il Solstizio d’Estate, momento in cui si ha una maggiore durata delle ore diurne rispetto a quelle notturne.</a:t>
            </a:r>
            <a:endParaRPr lang="it-IT" dirty="0"/>
          </a:p>
        </p:txBody>
      </p:sp>
    </p:spTree>
    <p:extLst>
      <p:ext uri="{BB962C8B-B14F-4D97-AF65-F5344CB8AC3E}">
        <p14:creationId xmlns:p14="http://schemas.microsoft.com/office/powerpoint/2010/main" val="11683355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Localizzazione</a:t>
            </a:r>
            <a:endParaRPr lang="it-IT" sz="2800" dirty="0"/>
          </a:p>
        </p:txBody>
      </p:sp>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t="45911"/>
          <a:stretch/>
        </p:blipFill>
        <p:spPr>
          <a:xfrm>
            <a:off x="9138" y="1268760"/>
            <a:ext cx="5436096" cy="1977703"/>
          </a:xfrm>
          <a:prstGeom prst="rect">
            <a:avLst/>
          </a:prstGeom>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9375" t="13250"/>
          <a:stretch/>
        </p:blipFill>
        <p:spPr>
          <a:xfrm>
            <a:off x="9138" y="3363814"/>
            <a:ext cx="5426978" cy="3494186"/>
          </a:xfrm>
          <a:prstGeom prst="rect">
            <a:avLst/>
          </a:prstGeom>
        </p:spPr>
      </p:pic>
      <p:pic>
        <p:nvPicPr>
          <p:cNvPr id="6" name="Immagine 5"/>
          <p:cNvPicPr>
            <a:picLocks noChangeAspect="1"/>
          </p:cNvPicPr>
          <p:nvPr/>
        </p:nvPicPr>
        <p:blipFill rotWithShape="1">
          <a:blip r:embed="rId5">
            <a:extLst>
              <a:ext uri="{28A0092B-C50C-407E-A947-70E740481C1C}">
                <a14:useLocalDpi xmlns:a14="http://schemas.microsoft.com/office/drawing/2010/main" val="0"/>
              </a:ext>
            </a:extLst>
          </a:blip>
          <a:srcRect l="28334" t="9250" r="32821" b="-348"/>
          <a:stretch/>
        </p:blipFill>
        <p:spPr>
          <a:xfrm>
            <a:off x="5591908" y="1268760"/>
            <a:ext cx="3552092" cy="5602952"/>
          </a:xfrm>
          <a:prstGeom prst="rect">
            <a:avLst/>
          </a:prstGeom>
        </p:spPr>
      </p:pic>
      <p:sp>
        <p:nvSpPr>
          <p:cNvPr id="3" name="CasellaDiTesto 2"/>
          <p:cNvSpPr txBox="1"/>
          <p:nvPr/>
        </p:nvSpPr>
        <p:spPr>
          <a:xfrm>
            <a:off x="5724128" y="1484784"/>
            <a:ext cx="3240360" cy="923330"/>
          </a:xfrm>
          <a:prstGeom prst="rect">
            <a:avLst/>
          </a:prstGeom>
          <a:noFill/>
        </p:spPr>
        <p:txBody>
          <a:bodyPr wrap="square" rtlCol="0">
            <a:spAutoFit/>
          </a:bodyPr>
          <a:lstStyle/>
          <a:p>
            <a:pPr algn="just"/>
            <a:r>
              <a:rPr lang="it-IT" dirty="0" smtClean="0"/>
              <a:t>Monte Salomone – Comune di Montecompatri – Vulcano Laziale</a:t>
            </a:r>
            <a:endParaRPr lang="it-IT" dirty="0"/>
          </a:p>
        </p:txBody>
      </p:sp>
    </p:spTree>
    <p:extLst>
      <p:ext uri="{BB962C8B-B14F-4D97-AF65-F5344CB8AC3E}">
        <p14:creationId xmlns:p14="http://schemas.microsoft.com/office/powerpoint/2010/main" val="4222470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15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Solstizio d’Estate</a:t>
            </a:r>
            <a:endParaRPr lang="it-IT" sz="280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 y="936022"/>
            <a:ext cx="9131983" cy="5919454"/>
          </a:xfrm>
          <a:prstGeom prst="rect">
            <a:avLst/>
          </a:prstGeom>
        </p:spPr>
      </p:pic>
      <p:sp>
        <p:nvSpPr>
          <p:cNvPr id="5" name="CasellaDiTesto 4"/>
          <p:cNvSpPr txBox="1"/>
          <p:nvPr/>
        </p:nvSpPr>
        <p:spPr>
          <a:xfrm>
            <a:off x="233934" y="4653136"/>
            <a:ext cx="8652756" cy="923330"/>
          </a:xfrm>
          <a:prstGeom prst="rect">
            <a:avLst/>
          </a:prstGeom>
          <a:noFill/>
        </p:spPr>
        <p:txBody>
          <a:bodyPr wrap="square" rtlCol="0">
            <a:spAutoFit/>
          </a:bodyPr>
          <a:lstStyle/>
          <a:p>
            <a:pPr algn="just"/>
            <a:r>
              <a:rPr lang="it-IT" dirty="0" smtClean="0"/>
              <a:t>L’orientamento appare un particolare importante che dimostra come il centro dell’Italia fosse un tempo colonizzata da una civiltà evoluta, proprio come è avvenuto per altri luoghi del pianeta.</a:t>
            </a:r>
            <a:endParaRPr lang="it-IT" dirty="0"/>
          </a:p>
        </p:txBody>
      </p:sp>
    </p:spTree>
    <p:extLst>
      <p:ext uri="{BB962C8B-B14F-4D97-AF65-F5344CB8AC3E}">
        <p14:creationId xmlns:p14="http://schemas.microsoft.com/office/powerpoint/2010/main" val="7374704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Solstizio d’Estate</a:t>
            </a:r>
            <a:endParaRPr lang="it-IT" sz="2800" dirty="0"/>
          </a:p>
        </p:txBody>
      </p:sp>
      <p:sp>
        <p:nvSpPr>
          <p:cNvPr id="5" name="CasellaDiTesto 4"/>
          <p:cNvSpPr txBox="1"/>
          <p:nvPr/>
        </p:nvSpPr>
        <p:spPr>
          <a:xfrm>
            <a:off x="233934" y="1268760"/>
            <a:ext cx="8652756" cy="1754326"/>
          </a:xfrm>
          <a:prstGeom prst="rect">
            <a:avLst/>
          </a:prstGeom>
          <a:noFill/>
        </p:spPr>
        <p:txBody>
          <a:bodyPr wrap="square" rtlCol="0">
            <a:spAutoFit/>
          </a:bodyPr>
          <a:lstStyle/>
          <a:p>
            <a:pPr algn="just"/>
            <a:r>
              <a:rPr lang="it-IT" dirty="0"/>
              <a:t>Tale evidenza prima non conosciuta, annovera tale altura all’interno delle sommità preistoriche aventi un profondo </a:t>
            </a:r>
            <a:r>
              <a:rPr lang="it-IT" dirty="0" smtClean="0"/>
              <a:t>significato </a:t>
            </a:r>
            <a:r>
              <a:rPr lang="it-IT" dirty="0"/>
              <a:t>religioso, il cui culto è esattamente quello solare. In tale contesto l’intera area limitrofa a Monte Salomone diventa teatro </a:t>
            </a:r>
            <a:r>
              <a:rPr lang="it-IT" dirty="0" smtClean="0"/>
              <a:t>della vita di una </a:t>
            </a:r>
            <a:r>
              <a:rPr lang="it-IT" dirty="0"/>
              <a:t>civiltà antichissima oramai scomparsa che possedeva profonde conoscenze astronomiche ed era in grado di calcolare il tempo grazie all’osservazione dei fenomeni celesti. </a:t>
            </a: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t="41869"/>
          <a:stretch/>
        </p:blipFill>
        <p:spPr>
          <a:xfrm>
            <a:off x="0" y="3387969"/>
            <a:ext cx="9144000" cy="3443917"/>
          </a:xfrm>
          <a:prstGeom prst="rect">
            <a:avLst/>
          </a:prstGeom>
        </p:spPr>
      </p:pic>
    </p:spTree>
    <p:extLst>
      <p:ext uri="{BB962C8B-B14F-4D97-AF65-F5344CB8AC3E}">
        <p14:creationId xmlns:p14="http://schemas.microsoft.com/office/powerpoint/2010/main" val="1526702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47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Solstizio d’Estate</a:t>
            </a:r>
            <a:endParaRPr lang="it-IT" sz="280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7701"/>
            <a:ext cx="9144000" cy="5932297"/>
          </a:xfrm>
          <a:prstGeom prst="rect">
            <a:avLst/>
          </a:prstGeom>
        </p:spPr>
      </p:pic>
      <p:sp>
        <p:nvSpPr>
          <p:cNvPr id="4" name="CasellaDiTesto 3"/>
          <p:cNvSpPr txBox="1"/>
          <p:nvPr/>
        </p:nvSpPr>
        <p:spPr>
          <a:xfrm>
            <a:off x="5195072" y="3612053"/>
            <a:ext cx="3948928" cy="1200329"/>
          </a:xfrm>
          <a:prstGeom prst="rect">
            <a:avLst/>
          </a:prstGeom>
          <a:noFill/>
        </p:spPr>
        <p:txBody>
          <a:bodyPr wrap="square" rtlCol="0">
            <a:spAutoFit/>
          </a:bodyPr>
          <a:lstStyle/>
          <a:p>
            <a:pPr algn="just"/>
            <a:r>
              <a:rPr lang="it-IT" dirty="0" smtClean="0"/>
              <a:t>La superficie allungata di Monte Salomone suggerisce il suo orientamento astronomico verso il Solstizio d’Estate.</a:t>
            </a:r>
            <a:endParaRPr lang="it-IT" dirty="0"/>
          </a:p>
        </p:txBody>
      </p:sp>
    </p:spTree>
    <p:extLst>
      <p:ext uri="{BB962C8B-B14F-4D97-AF65-F5344CB8AC3E}">
        <p14:creationId xmlns:p14="http://schemas.microsoft.com/office/powerpoint/2010/main" val="1523741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Solstizio d’Estate</a:t>
            </a:r>
            <a:endParaRPr lang="it-IT" sz="280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0228"/>
            <a:ext cx="9144000" cy="5927243"/>
          </a:xfrm>
          <a:prstGeom prst="rect">
            <a:avLst/>
          </a:prstGeom>
        </p:spPr>
      </p:pic>
      <p:sp>
        <p:nvSpPr>
          <p:cNvPr id="4" name="CasellaDiTesto 3"/>
          <p:cNvSpPr txBox="1"/>
          <p:nvPr/>
        </p:nvSpPr>
        <p:spPr>
          <a:xfrm>
            <a:off x="5195072" y="3612053"/>
            <a:ext cx="3948928" cy="923330"/>
          </a:xfrm>
          <a:prstGeom prst="rect">
            <a:avLst/>
          </a:prstGeom>
          <a:noFill/>
        </p:spPr>
        <p:txBody>
          <a:bodyPr wrap="square" rtlCol="0">
            <a:spAutoFit/>
          </a:bodyPr>
          <a:lstStyle/>
          <a:p>
            <a:pPr algn="just"/>
            <a:r>
              <a:rPr lang="it-IT" dirty="0" smtClean="0"/>
              <a:t>Altra veduta dell’altura di Monte Salomone. Si noti l’esatto orientamento della sommità.</a:t>
            </a:r>
            <a:endParaRPr lang="it-IT" dirty="0"/>
          </a:p>
        </p:txBody>
      </p:sp>
    </p:spTree>
    <p:extLst>
      <p:ext uri="{BB962C8B-B14F-4D97-AF65-F5344CB8AC3E}">
        <p14:creationId xmlns:p14="http://schemas.microsoft.com/office/powerpoint/2010/main" val="2676786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924944"/>
            <a:ext cx="8784976" cy="1015663"/>
          </a:xfrm>
          <a:prstGeom prst="rect">
            <a:avLst/>
          </a:prstGeom>
          <a:noFill/>
        </p:spPr>
        <p:txBody>
          <a:bodyPr wrap="square" rtlCol="0">
            <a:spAutoFit/>
          </a:bodyPr>
          <a:lstStyle/>
          <a:p>
            <a:pPr algn="ctr"/>
            <a:r>
              <a:rPr lang="it-IT" sz="6000" dirty="0" smtClean="0"/>
              <a:t>Modello Tridimensionale</a:t>
            </a:r>
            <a:endParaRPr lang="it-IT" sz="6000" dirty="0"/>
          </a:p>
        </p:txBody>
      </p:sp>
    </p:spTree>
    <p:extLst>
      <p:ext uri="{BB962C8B-B14F-4D97-AF65-F5344CB8AC3E}">
        <p14:creationId xmlns:p14="http://schemas.microsoft.com/office/powerpoint/2010/main" val="790654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Modello Tridimensionale</a:t>
            </a:r>
            <a:endParaRPr lang="it-IT" sz="2800" dirty="0"/>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00" y="1187355"/>
            <a:ext cx="4427140" cy="1940884"/>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148" y="1186207"/>
            <a:ext cx="4414236" cy="1939225"/>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148" y="3186640"/>
            <a:ext cx="4414236" cy="1947222"/>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000" y="3186640"/>
            <a:ext cx="4427140" cy="1944406"/>
          </a:xfrm>
          <a:prstGeom prst="rect">
            <a:avLst/>
          </a:prstGeom>
        </p:spPr>
      </p:pic>
      <p:sp>
        <p:nvSpPr>
          <p:cNvPr id="9" name="CasellaDiTesto 8"/>
          <p:cNvSpPr txBox="1"/>
          <p:nvPr/>
        </p:nvSpPr>
        <p:spPr>
          <a:xfrm>
            <a:off x="133000" y="5301208"/>
            <a:ext cx="8897384" cy="646331"/>
          </a:xfrm>
          <a:prstGeom prst="rect">
            <a:avLst/>
          </a:prstGeom>
          <a:noFill/>
        </p:spPr>
        <p:txBody>
          <a:bodyPr wrap="square" rtlCol="0">
            <a:spAutoFit/>
          </a:bodyPr>
          <a:lstStyle/>
          <a:p>
            <a:pPr algn="just"/>
            <a:r>
              <a:rPr lang="it-IT" dirty="0" smtClean="0"/>
              <a:t>Modello Tridimensionale realizzato a partire dalle riprese video eseguite il 1 Giugno 2016, grazie all’ausilio del ricercatore Riccardo Bellucci.</a:t>
            </a:r>
            <a:endParaRPr lang="it-IT" dirty="0"/>
          </a:p>
        </p:txBody>
      </p:sp>
    </p:spTree>
    <p:extLst>
      <p:ext uri="{BB962C8B-B14F-4D97-AF65-F5344CB8AC3E}">
        <p14:creationId xmlns:p14="http://schemas.microsoft.com/office/powerpoint/2010/main" val="36294356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9250" y="57301"/>
            <a:ext cx="798575" cy="798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Modello Tridimensionale</a:t>
            </a:r>
            <a:endParaRPr lang="it-IT" sz="2800" dirty="0"/>
          </a:p>
        </p:txBody>
      </p:sp>
      <p:sp>
        <p:nvSpPr>
          <p:cNvPr id="9" name="CasellaDiTesto 8"/>
          <p:cNvSpPr txBox="1"/>
          <p:nvPr/>
        </p:nvSpPr>
        <p:spPr>
          <a:xfrm>
            <a:off x="395536" y="5229200"/>
            <a:ext cx="8354873" cy="646331"/>
          </a:xfrm>
          <a:prstGeom prst="rect">
            <a:avLst/>
          </a:prstGeom>
          <a:noFill/>
        </p:spPr>
        <p:txBody>
          <a:bodyPr wrap="square" rtlCol="0">
            <a:spAutoFit/>
          </a:bodyPr>
          <a:lstStyle/>
          <a:p>
            <a:pPr algn="just"/>
            <a:r>
              <a:rPr lang="it-IT" dirty="0" smtClean="0"/>
              <a:t>Video della modellazione tridimensionale realizzata con tecnologia SFM – </a:t>
            </a:r>
            <a:r>
              <a:rPr lang="it-IT" dirty="0" err="1" smtClean="0"/>
              <a:t>Agisoft</a:t>
            </a:r>
            <a:r>
              <a:rPr lang="it-IT" dirty="0" smtClean="0"/>
              <a:t> </a:t>
            </a:r>
            <a:r>
              <a:rPr lang="it-IT" dirty="0" err="1" smtClean="0"/>
              <a:t>Photoscan</a:t>
            </a:r>
            <a:r>
              <a:rPr lang="it-IT" dirty="0" smtClean="0"/>
              <a:t>.</a:t>
            </a:r>
            <a:endParaRPr lang="it-IT" dirty="0"/>
          </a:p>
        </p:txBody>
      </p:sp>
      <p:pic>
        <p:nvPicPr>
          <p:cNvPr id="3" name="Video_14652510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1412776"/>
            <a:ext cx="8354873" cy="3659609"/>
          </a:xfrm>
          <a:prstGeom prst="rect">
            <a:avLst/>
          </a:prstGeom>
        </p:spPr>
      </p:pic>
    </p:spTree>
    <p:extLst>
      <p:ext uri="{BB962C8B-B14F-4D97-AF65-F5344CB8AC3E}">
        <p14:creationId xmlns:p14="http://schemas.microsoft.com/office/powerpoint/2010/main" val="1694658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afterEffect">
                                  <p:stCondLst>
                                    <p:cond delay="0"/>
                                  </p:stCondLst>
                                  <p:childTnLst>
                                    <p:cmd type="call" cmd="playFrom(0.0)">
                                      <p:cBhvr>
                                        <p:cTn id="20" dur="59866"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childTnLst>
        </p:cTn>
      </p:par>
    </p:tnLst>
    <p:bldLst>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924944"/>
            <a:ext cx="8784976" cy="1015663"/>
          </a:xfrm>
          <a:prstGeom prst="rect">
            <a:avLst/>
          </a:prstGeom>
          <a:noFill/>
        </p:spPr>
        <p:txBody>
          <a:bodyPr wrap="square" rtlCol="0">
            <a:spAutoFit/>
          </a:bodyPr>
          <a:lstStyle/>
          <a:p>
            <a:pPr algn="ctr"/>
            <a:r>
              <a:rPr lang="it-IT" sz="6000" dirty="0" smtClean="0"/>
              <a:t>Campo Geomagnetico</a:t>
            </a:r>
            <a:endParaRPr lang="it-IT" sz="6000" dirty="0"/>
          </a:p>
        </p:txBody>
      </p:sp>
    </p:spTree>
    <p:extLst>
      <p:ext uri="{BB962C8B-B14F-4D97-AF65-F5344CB8AC3E}">
        <p14:creationId xmlns:p14="http://schemas.microsoft.com/office/powerpoint/2010/main" val="39349646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Geomagnetismo</a:t>
            </a:r>
            <a:endParaRPr lang="it-IT" sz="2800" dirty="0"/>
          </a:p>
        </p:txBody>
      </p:sp>
      <p:sp>
        <p:nvSpPr>
          <p:cNvPr id="4" name="CasellaDiTesto 3"/>
          <p:cNvSpPr txBox="1"/>
          <p:nvPr/>
        </p:nvSpPr>
        <p:spPr>
          <a:xfrm>
            <a:off x="3933926" y="1556792"/>
            <a:ext cx="5210073" cy="4801314"/>
          </a:xfrm>
          <a:prstGeom prst="rect">
            <a:avLst/>
          </a:prstGeom>
          <a:noFill/>
        </p:spPr>
        <p:txBody>
          <a:bodyPr wrap="square" rtlCol="0">
            <a:spAutoFit/>
          </a:bodyPr>
          <a:lstStyle/>
          <a:p>
            <a:pPr algn="just"/>
            <a:r>
              <a:rPr lang="it-IT" dirty="0" smtClean="0"/>
              <a:t>Un altro settore della ricerca condotta nell’area del Cratere laziale è quella della misurazione del campo geomagnetico nelle vicinanze dei siti archeologici presi in esame.</a:t>
            </a:r>
          </a:p>
          <a:p>
            <a:pPr algn="just"/>
            <a:endParaRPr lang="it-IT" dirty="0"/>
          </a:p>
          <a:p>
            <a:pPr algn="just"/>
            <a:r>
              <a:rPr lang="it-IT" dirty="0" smtClean="0"/>
              <a:t>Appare evidente come il campo geomagnetico presente sulla sommità di Monte Salomone assuma connotati importanti. Esso si aggira quasi a 60 </a:t>
            </a:r>
            <a:r>
              <a:rPr lang="it-IT" dirty="0" err="1" smtClean="0"/>
              <a:t>microTesla</a:t>
            </a:r>
            <a:r>
              <a:rPr lang="it-IT" dirty="0" smtClean="0"/>
              <a:t> e questo significa che chi aveva realizzato tale opera plastica, sapeva che in tale luogo vi era la presenza di questo campo geomagnetico.</a:t>
            </a:r>
          </a:p>
          <a:p>
            <a:pPr algn="just"/>
            <a:endParaRPr lang="it-IT" dirty="0"/>
          </a:p>
          <a:p>
            <a:pPr algn="just"/>
            <a:r>
              <a:rPr lang="it-IT" dirty="0" smtClean="0"/>
              <a:t>Nelle immediate vicinanze il campo </a:t>
            </a:r>
            <a:r>
              <a:rPr lang="it-IT" dirty="0" err="1" smtClean="0"/>
              <a:t>geoma-gnetico</a:t>
            </a:r>
            <a:r>
              <a:rPr lang="it-IT" dirty="0" smtClean="0"/>
              <a:t> scende sino ad arrivare intorno ai 40 </a:t>
            </a:r>
            <a:r>
              <a:rPr lang="it-IT" dirty="0" err="1" smtClean="0"/>
              <a:t>microTesla</a:t>
            </a:r>
            <a:r>
              <a:rPr lang="it-IT" dirty="0" smtClean="0"/>
              <a:t>. Come facevano gli antichi a conoscere l’intensità di tale campo?</a:t>
            </a:r>
            <a:endParaRPr lang="it-IT" dirty="0"/>
          </a:p>
        </p:txBody>
      </p:sp>
      <p:pic>
        <p:nvPicPr>
          <p:cNvPr id="17410" name="Picture 2" descr="C:\Users\User\Documents\UFO\Associazione\Tuscolo\compass_20140316_094537.png"/>
          <p:cNvPicPr>
            <a:picLocks noChangeAspect="1" noChangeArrowheads="1"/>
          </p:cNvPicPr>
          <p:nvPr/>
        </p:nvPicPr>
        <p:blipFill rotWithShape="1">
          <a:blip r:embed="rId3">
            <a:extLst>
              <a:ext uri="{28A0092B-C50C-407E-A947-70E740481C1C}">
                <a14:useLocalDpi xmlns:a14="http://schemas.microsoft.com/office/drawing/2010/main" val="0"/>
              </a:ext>
            </a:extLst>
          </a:blip>
          <a:srcRect b="8975"/>
          <a:stretch/>
        </p:blipFill>
        <p:spPr bwMode="auto">
          <a:xfrm>
            <a:off x="252806" y="1052736"/>
            <a:ext cx="3654818" cy="55446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a:xfrm flipH="1" flipV="1">
            <a:off x="2339752" y="4797152"/>
            <a:ext cx="576064" cy="57606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2915816" y="5373216"/>
            <a:ext cx="936104" cy="5040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rgbClr val="FFC000"/>
                </a:solidFill>
              </a:rPr>
              <a:t>56</a:t>
            </a:r>
            <a:endParaRPr lang="it-IT" sz="2800" b="1" dirty="0">
              <a:solidFill>
                <a:srgbClr val="FFC000"/>
              </a:solidFill>
            </a:endParaRPr>
          </a:p>
        </p:txBody>
      </p:sp>
    </p:spTree>
    <p:extLst>
      <p:ext uri="{BB962C8B-B14F-4D97-AF65-F5344CB8AC3E}">
        <p14:creationId xmlns:p14="http://schemas.microsoft.com/office/powerpoint/2010/main" val="26326922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695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716016" y="1700808"/>
            <a:ext cx="3488671" cy="2790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Geomagnetismo</a:t>
            </a:r>
            <a:endParaRPr lang="it-IT" sz="2800" dirty="0"/>
          </a:p>
        </p:txBody>
      </p:sp>
      <p:pic>
        <p:nvPicPr>
          <p:cNvPr id="17410" name="Picture 2" descr="C:\Users\User\Documents\UFO\Associazione\Tuscolo\compass_20140316_094537.png"/>
          <p:cNvPicPr>
            <a:picLocks noChangeAspect="1" noChangeArrowheads="1"/>
          </p:cNvPicPr>
          <p:nvPr/>
        </p:nvPicPr>
        <p:blipFill rotWithShape="1">
          <a:blip r:embed="rId3">
            <a:extLst>
              <a:ext uri="{28A0092B-C50C-407E-A947-70E740481C1C}">
                <a14:useLocalDpi xmlns:a14="http://schemas.microsoft.com/office/drawing/2010/main" val="0"/>
              </a:ext>
            </a:extLst>
          </a:blip>
          <a:srcRect b="8975"/>
          <a:stretch/>
        </p:blipFill>
        <p:spPr bwMode="auto">
          <a:xfrm>
            <a:off x="252806" y="1052736"/>
            <a:ext cx="3654818" cy="55446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a:xfrm flipH="1" flipV="1">
            <a:off x="2339752" y="4797152"/>
            <a:ext cx="576064" cy="57606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2915816" y="5373216"/>
            <a:ext cx="936104" cy="5040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rgbClr val="FFC000"/>
                </a:solidFill>
              </a:rPr>
              <a:t>56</a:t>
            </a:r>
            <a:endParaRPr lang="it-IT" sz="2800" b="1" dirty="0">
              <a:solidFill>
                <a:srgbClr val="FFC000"/>
              </a:solidFill>
            </a:endParaRPr>
          </a:p>
        </p:txBody>
      </p:sp>
      <p:pic>
        <p:nvPicPr>
          <p:cNvPr id="1026" name="Picture 2" descr="http://upload.wikimedia.org/wikipedia/commons/4/43/Earth_Magnetic_Field_Declination_from_1590_to_199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1412" y="1700808"/>
            <a:ext cx="3343275" cy="27908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4141332" y="4748081"/>
            <a:ext cx="4926493" cy="1477328"/>
          </a:xfrm>
          <a:prstGeom prst="rect">
            <a:avLst/>
          </a:prstGeom>
          <a:noFill/>
        </p:spPr>
        <p:txBody>
          <a:bodyPr wrap="square" rtlCol="0">
            <a:spAutoFit/>
          </a:bodyPr>
          <a:lstStyle/>
          <a:p>
            <a:pPr algn="just"/>
            <a:r>
              <a:rPr lang="it-IT" dirty="0" smtClean="0"/>
              <a:t>Le variazioni del campo geomagnetico terrestre sono dovute all’intensità del campo magnetico della terra, dalla conformazione, dalla  tipologia e dalla qualità delle rocce compongono la litosfera.</a:t>
            </a:r>
            <a:endParaRPr lang="it-IT" dirty="0"/>
          </a:p>
        </p:txBody>
      </p:sp>
    </p:spTree>
    <p:extLst>
      <p:ext uri="{BB962C8B-B14F-4D97-AF65-F5344CB8AC3E}">
        <p14:creationId xmlns:p14="http://schemas.microsoft.com/office/powerpoint/2010/main" val="452157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par>
                          <p:cTn id="30" fill="hold">
                            <p:stCondLst>
                              <p:cond delay="250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Localizzazione</a:t>
            </a:r>
            <a:endParaRPr lang="it-IT" sz="28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193277"/>
            <a:ext cx="5715000" cy="447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64207" y="1445778"/>
            <a:ext cx="3101305" cy="3970318"/>
          </a:xfrm>
          <a:prstGeom prst="rect">
            <a:avLst/>
          </a:prstGeom>
          <a:noFill/>
        </p:spPr>
        <p:txBody>
          <a:bodyPr wrap="square" rtlCol="0">
            <a:spAutoFit/>
          </a:bodyPr>
          <a:lstStyle/>
          <a:p>
            <a:pPr algn="just"/>
            <a:r>
              <a:rPr lang="it-IT" dirty="0" smtClean="0"/>
              <a:t>Monte Salomone è un’altura situata all’interno del comune di Montecompatri.</a:t>
            </a:r>
          </a:p>
          <a:p>
            <a:endParaRPr lang="it-IT" dirty="0"/>
          </a:p>
          <a:p>
            <a:pPr algn="just"/>
            <a:r>
              <a:rPr lang="it-IT" dirty="0" smtClean="0"/>
              <a:t>Possiede una forma conica e sulla sua sommità è presente un avvallamento concavo a pianta ellittica.</a:t>
            </a:r>
          </a:p>
          <a:p>
            <a:pPr algn="just"/>
            <a:endParaRPr lang="it-IT" dirty="0"/>
          </a:p>
          <a:p>
            <a:pPr algn="just"/>
            <a:r>
              <a:rPr lang="it-IT" dirty="0" smtClean="0"/>
              <a:t>È Posizionato all’interno del Vulcano Laziale, nella zona nord della cinta esterna del vulcano, collocato sul versante sud di quest’ultima.</a:t>
            </a:r>
          </a:p>
        </p:txBody>
      </p:sp>
    </p:spTree>
    <p:extLst>
      <p:ext uri="{BB962C8B-B14F-4D97-AF65-F5344CB8AC3E}">
        <p14:creationId xmlns:p14="http://schemas.microsoft.com/office/powerpoint/2010/main" val="9109204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Geomagnetismo</a:t>
            </a:r>
            <a:endParaRPr lang="it-IT" sz="2800" dirty="0"/>
          </a:p>
        </p:txBody>
      </p:sp>
      <p:sp>
        <p:nvSpPr>
          <p:cNvPr id="3" name="CasellaDiTesto 2"/>
          <p:cNvSpPr txBox="1"/>
          <p:nvPr/>
        </p:nvSpPr>
        <p:spPr>
          <a:xfrm>
            <a:off x="274141" y="4581128"/>
            <a:ext cx="5997179" cy="1754326"/>
          </a:xfrm>
          <a:prstGeom prst="rect">
            <a:avLst/>
          </a:prstGeom>
          <a:noFill/>
        </p:spPr>
        <p:txBody>
          <a:bodyPr wrap="square" rtlCol="0">
            <a:spAutoFit/>
          </a:bodyPr>
          <a:lstStyle/>
          <a:p>
            <a:pPr algn="just"/>
            <a:r>
              <a:rPr lang="it-IT" dirty="0" smtClean="0"/>
              <a:t>Il campo geomagnetico medio misurato nell’area di del Vulcano Laziale ha un valore medio che si aggira intorno ai 39,2 – 39,3 </a:t>
            </a:r>
            <a:r>
              <a:rPr lang="it-IT" dirty="0" err="1" smtClean="0"/>
              <a:t>microTesla</a:t>
            </a:r>
            <a:r>
              <a:rPr lang="it-IT" dirty="0" smtClean="0"/>
              <a:t> Un valore che è quasi la metà di quello registrato sul Monte Salomone (</a:t>
            </a:r>
            <a:r>
              <a:rPr lang="it-IT" dirty="0" smtClean="0">
                <a:solidFill>
                  <a:srgbClr val="FFC000"/>
                </a:solidFill>
              </a:rPr>
              <a:t>56 </a:t>
            </a:r>
            <a:r>
              <a:rPr lang="it-IT" dirty="0" err="1" smtClean="0">
                <a:solidFill>
                  <a:srgbClr val="FFC000"/>
                </a:solidFill>
              </a:rPr>
              <a:t>microTesla</a:t>
            </a:r>
            <a:r>
              <a:rPr lang="it-IT" dirty="0" smtClean="0"/>
              <a:t>). Tale variazione ha dovuto avere un’importanza precisa nella collocazione di tale sito di culto in questa zona.</a:t>
            </a:r>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8750"/>
            <a:ext cx="60198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6516216" y="2159260"/>
            <a:ext cx="2448272" cy="1200329"/>
          </a:xfrm>
          <a:prstGeom prst="rect">
            <a:avLst/>
          </a:prstGeom>
          <a:noFill/>
        </p:spPr>
        <p:txBody>
          <a:bodyPr wrap="square" rtlCol="0">
            <a:spAutoFit/>
          </a:bodyPr>
          <a:lstStyle/>
          <a:p>
            <a:pPr algn="ctr"/>
            <a:r>
              <a:rPr lang="it-IT" dirty="0" smtClean="0">
                <a:solidFill>
                  <a:srgbClr val="FFC000"/>
                </a:solidFill>
              </a:rPr>
              <a:t>Carta Magnetica d’Italia</a:t>
            </a:r>
          </a:p>
          <a:p>
            <a:pPr algn="ctr"/>
            <a:endParaRPr lang="it-IT" dirty="0"/>
          </a:p>
          <a:p>
            <a:pPr algn="ctr"/>
            <a:r>
              <a:rPr lang="it-IT" dirty="0" smtClean="0"/>
              <a:t>Componente Verticale</a:t>
            </a:r>
            <a:endParaRPr lang="it-IT"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602" y="3919817"/>
            <a:ext cx="13335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377" y="4941168"/>
            <a:ext cx="18859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ttore 2 7"/>
          <p:cNvCxnSpPr>
            <a:stCxn id="4" idx="2"/>
          </p:cNvCxnSpPr>
          <p:nvPr/>
        </p:nvCxnSpPr>
        <p:spPr>
          <a:xfrm>
            <a:off x="7740352" y="3359589"/>
            <a:ext cx="0" cy="4294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6271320" y="1412776"/>
            <a:ext cx="1469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2 11"/>
          <p:cNvCxnSpPr>
            <a:endCxn id="4" idx="0"/>
          </p:cNvCxnSpPr>
          <p:nvPr/>
        </p:nvCxnSpPr>
        <p:spPr>
          <a:xfrm>
            <a:off x="7740352" y="1412776"/>
            <a:ext cx="0" cy="7464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775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485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35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585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6350"/>
                            </p:stCondLst>
                            <p:childTnLst>
                              <p:par>
                                <p:cTn id="36" presetID="10" presetClass="entr" presetSubtype="0" fill="hold" nodeType="afterEffect">
                                  <p:stCondLst>
                                    <p:cond delay="0"/>
                                  </p:stCondLst>
                                  <p:childTnLst>
                                    <p:set>
                                      <p:cBhvr>
                                        <p:cTn id="37" dur="1" fill="hold">
                                          <p:stCondLst>
                                            <p:cond delay="0"/>
                                          </p:stCondLst>
                                        </p:cTn>
                                        <p:tgtEl>
                                          <p:spTgt spid="2051"/>
                                        </p:tgtEl>
                                        <p:attrNameLst>
                                          <p:attrName>style.visibility</p:attrName>
                                        </p:attrNameLst>
                                      </p:cBhvr>
                                      <p:to>
                                        <p:strVal val="visible"/>
                                      </p:to>
                                    </p:set>
                                    <p:animEffect transition="in" filter="fade">
                                      <p:cBhvr>
                                        <p:cTn id="38" dur="500"/>
                                        <p:tgtEl>
                                          <p:spTgt spid="2051"/>
                                        </p:tgtEl>
                                      </p:cBhvr>
                                    </p:animEffect>
                                  </p:childTnLst>
                                </p:cTn>
                              </p:par>
                            </p:childTnLst>
                          </p:cTn>
                        </p:par>
                        <p:par>
                          <p:cTn id="39" fill="hold">
                            <p:stCondLst>
                              <p:cond delay="6850"/>
                            </p:stCondLst>
                            <p:childTnLst>
                              <p:par>
                                <p:cTn id="40" presetID="10" presetClass="entr" presetSubtype="0" fill="hold" nodeType="after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fade">
                                      <p:cBhvr>
                                        <p:cTn id="4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924944"/>
            <a:ext cx="8784976" cy="1015663"/>
          </a:xfrm>
          <a:prstGeom prst="rect">
            <a:avLst/>
          </a:prstGeom>
          <a:noFill/>
        </p:spPr>
        <p:txBody>
          <a:bodyPr wrap="square" rtlCol="0">
            <a:spAutoFit/>
          </a:bodyPr>
          <a:lstStyle/>
          <a:p>
            <a:pPr algn="ctr"/>
            <a:r>
              <a:rPr lang="it-IT" sz="6000" dirty="0" smtClean="0"/>
              <a:t>Curiosità</a:t>
            </a:r>
            <a:endParaRPr lang="it-IT" sz="6000" dirty="0"/>
          </a:p>
        </p:txBody>
      </p:sp>
    </p:spTree>
    <p:extLst>
      <p:ext uri="{BB962C8B-B14F-4D97-AF65-F5344CB8AC3E}">
        <p14:creationId xmlns:p14="http://schemas.microsoft.com/office/powerpoint/2010/main" val="21848809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Curiosità</a:t>
            </a:r>
            <a:endParaRPr lang="it-IT" sz="2800"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23" y="1340225"/>
            <a:ext cx="3401126" cy="4111111"/>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694" y="1318878"/>
            <a:ext cx="5208322" cy="4132458"/>
          </a:xfrm>
          <a:prstGeom prst="rect">
            <a:avLst/>
          </a:prstGeom>
        </p:spPr>
      </p:pic>
      <p:cxnSp>
        <p:nvCxnSpPr>
          <p:cNvPr id="13" name="Connettore 2 12"/>
          <p:cNvCxnSpPr/>
          <p:nvPr/>
        </p:nvCxnSpPr>
        <p:spPr>
          <a:xfrm>
            <a:off x="2123728" y="1772816"/>
            <a:ext cx="0" cy="7920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flipH="1" flipV="1">
            <a:off x="2123728" y="3395780"/>
            <a:ext cx="1008112" cy="161739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2123728" y="2708920"/>
            <a:ext cx="0" cy="67618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59223" y="5661248"/>
            <a:ext cx="8806793" cy="923330"/>
          </a:xfrm>
          <a:prstGeom prst="rect">
            <a:avLst/>
          </a:prstGeom>
          <a:noFill/>
        </p:spPr>
        <p:txBody>
          <a:bodyPr wrap="square" rtlCol="0">
            <a:spAutoFit/>
          </a:bodyPr>
          <a:lstStyle/>
          <a:p>
            <a:pPr algn="just"/>
            <a:r>
              <a:rPr lang="en-US" dirty="0"/>
              <a:t>Castle Hill, Mere, Wiltshire, United </a:t>
            </a:r>
            <a:r>
              <a:rPr lang="en-US" dirty="0" smtClean="0"/>
              <a:t>Kingdom – </a:t>
            </a:r>
            <a:r>
              <a:rPr lang="en-US" dirty="0" smtClean="0"/>
              <a:t>6 </a:t>
            </a:r>
            <a:r>
              <a:rPr lang="en-US" dirty="0" err="1" smtClean="0"/>
              <a:t>Giugno</a:t>
            </a:r>
            <a:r>
              <a:rPr lang="en-US" dirty="0" smtClean="0"/>
              <a:t> 2016, </a:t>
            </a:r>
            <a:r>
              <a:rPr lang="en-US" dirty="0" err="1" smtClean="0"/>
              <a:t>viene</a:t>
            </a:r>
            <a:r>
              <a:rPr lang="en-US" dirty="0" smtClean="0"/>
              <a:t> </a:t>
            </a:r>
            <a:r>
              <a:rPr lang="en-US" dirty="0" err="1" smtClean="0"/>
              <a:t>rinvenuto</a:t>
            </a:r>
            <a:r>
              <a:rPr lang="en-US" dirty="0" smtClean="0"/>
              <a:t> un Crop Circle </a:t>
            </a:r>
            <a:r>
              <a:rPr lang="en-US" dirty="0" err="1" smtClean="0"/>
              <a:t>nella</a:t>
            </a:r>
            <a:r>
              <a:rPr lang="en-US" dirty="0" smtClean="0"/>
              <a:t> </a:t>
            </a:r>
            <a:r>
              <a:rPr lang="en-US" dirty="0" err="1" smtClean="0"/>
              <a:t>vasta</a:t>
            </a:r>
            <a:r>
              <a:rPr lang="en-US" dirty="0" smtClean="0"/>
              <a:t> </a:t>
            </a:r>
            <a:r>
              <a:rPr lang="en-US" dirty="0" err="1" smtClean="0"/>
              <a:t>campagna</a:t>
            </a:r>
            <a:r>
              <a:rPr lang="en-US" dirty="0" smtClean="0"/>
              <a:t> </a:t>
            </a:r>
            <a:r>
              <a:rPr lang="en-US" dirty="0" err="1" smtClean="0"/>
              <a:t>vicino</a:t>
            </a:r>
            <a:r>
              <a:rPr lang="en-US" dirty="0" smtClean="0"/>
              <a:t> Mere, in </a:t>
            </a:r>
            <a:r>
              <a:rPr lang="en-US" dirty="0" err="1" smtClean="0"/>
              <a:t>Inghilterra</a:t>
            </a:r>
            <a:r>
              <a:rPr lang="en-US" dirty="0" smtClean="0"/>
              <a:t>. Esso è orientate verso </a:t>
            </a:r>
            <a:r>
              <a:rPr lang="en-US" dirty="0" err="1" smtClean="0"/>
              <a:t>una</a:t>
            </a:r>
            <a:r>
              <a:rPr lang="en-US" dirty="0" smtClean="0"/>
              <a:t> </a:t>
            </a:r>
            <a:r>
              <a:rPr lang="en-US" dirty="0" err="1" smtClean="0"/>
              <a:t>collina</a:t>
            </a:r>
            <a:r>
              <a:rPr lang="en-US" dirty="0" smtClean="0"/>
              <a:t> molto simile a Monte </a:t>
            </a:r>
            <a:r>
              <a:rPr lang="en-US" dirty="0" err="1" smtClean="0"/>
              <a:t>Salomone</a:t>
            </a:r>
            <a:r>
              <a:rPr lang="en-US" dirty="0" smtClean="0"/>
              <a:t>, </a:t>
            </a:r>
            <a:r>
              <a:rPr lang="en-US" dirty="0" err="1" smtClean="0"/>
              <a:t>avente</a:t>
            </a:r>
            <a:r>
              <a:rPr lang="en-US" dirty="0" smtClean="0"/>
              <a:t> le </a:t>
            </a:r>
            <a:r>
              <a:rPr lang="en-US" dirty="0" err="1" smtClean="0"/>
              <a:t>medesime</a:t>
            </a:r>
            <a:r>
              <a:rPr lang="en-US" dirty="0" smtClean="0"/>
              <a:t> </a:t>
            </a:r>
            <a:r>
              <a:rPr lang="en-US" dirty="0" err="1" smtClean="0"/>
              <a:t>caratteristiche</a:t>
            </a:r>
            <a:r>
              <a:rPr lang="en-US" dirty="0" smtClean="0"/>
              <a:t>. </a:t>
            </a:r>
            <a:endParaRPr lang="it-IT" dirty="0"/>
          </a:p>
        </p:txBody>
      </p:sp>
    </p:spTree>
    <p:extLst>
      <p:ext uri="{BB962C8B-B14F-4D97-AF65-F5344CB8AC3E}">
        <p14:creationId xmlns:p14="http://schemas.microsoft.com/office/powerpoint/2010/main" val="3259991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Curiosità</a:t>
            </a:r>
            <a:endParaRPr lang="it-IT" sz="2800"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340768"/>
            <a:ext cx="7200800" cy="5400600"/>
          </a:xfrm>
          <a:prstGeom prst="rect">
            <a:avLst/>
          </a:prstGeom>
        </p:spPr>
      </p:pic>
      <p:sp>
        <p:nvSpPr>
          <p:cNvPr id="18" name="CasellaDiTesto 17"/>
          <p:cNvSpPr txBox="1"/>
          <p:nvPr/>
        </p:nvSpPr>
        <p:spPr>
          <a:xfrm>
            <a:off x="2123728" y="5239200"/>
            <a:ext cx="4176464" cy="646331"/>
          </a:xfrm>
          <a:prstGeom prst="rect">
            <a:avLst/>
          </a:prstGeom>
          <a:noFill/>
        </p:spPr>
        <p:txBody>
          <a:bodyPr wrap="square" rtlCol="0">
            <a:spAutoFit/>
          </a:bodyPr>
          <a:lstStyle/>
          <a:p>
            <a:pPr algn="ctr"/>
            <a:r>
              <a:rPr lang="en-US" dirty="0"/>
              <a:t>Castle Hill, Mere, Wiltshire, United </a:t>
            </a:r>
            <a:r>
              <a:rPr lang="en-US" dirty="0" smtClean="0"/>
              <a:t>Kingdom – 7 </a:t>
            </a:r>
            <a:r>
              <a:rPr lang="en-US" dirty="0" err="1" smtClean="0"/>
              <a:t>Giugno</a:t>
            </a:r>
            <a:r>
              <a:rPr lang="en-US" dirty="0" smtClean="0"/>
              <a:t> 2016</a:t>
            </a:r>
            <a:r>
              <a:rPr lang="en-US" dirty="0"/>
              <a:t>.</a:t>
            </a:r>
            <a:endParaRPr lang="it-IT" dirty="0"/>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00" y="1378916"/>
            <a:ext cx="4415863" cy="2483923"/>
          </a:xfrm>
          <a:prstGeom prst="rect">
            <a:avLst/>
          </a:prstGeom>
          <a:ln>
            <a:solidFill>
              <a:schemeClr val="tx1"/>
            </a:solidFill>
          </a:ln>
        </p:spPr>
      </p:pic>
      <p:sp>
        <p:nvSpPr>
          <p:cNvPr id="12" name="CasellaDiTesto 11"/>
          <p:cNvSpPr txBox="1"/>
          <p:nvPr/>
        </p:nvSpPr>
        <p:spPr>
          <a:xfrm>
            <a:off x="107504" y="3216508"/>
            <a:ext cx="4415863" cy="646331"/>
          </a:xfrm>
          <a:prstGeom prst="rect">
            <a:avLst/>
          </a:prstGeom>
          <a:noFill/>
        </p:spPr>
        <p:txBody>
          <a:bodyPr wrap="square" rtlCol="0">
            <a:spAutoFit/>
          </a:bodyPr>
          <a:lstStyle/>
          <a:p>
            <a:pPr algn="ctr"/>
            <a:r>
              <a:rPr lang="en-US" dirty="0" smtClean="0"/>
              <a:t>Monte </a:t>
            </a:r>
            <a:r>
              <a:rPr lang="en-US" dirty="0" err="1" smtClean="0"/>
              <a:t>Salomone</a:t>
            </a:r>
            <a:r>
              <a:rPr lang="en-US" dirty="0" smtClean="0"/>
              <a:t>, Italia, </a:t>
            </a:r>
            <a:r>
              <a:rPr lang="en-US" dirty="0" err="1" smtClean="0"/>
              <a:t>Montecompatri</a:t>
            </a:r>
            <a:r>
              <a:rPr lang="en-US" dirty="0" smtClean="0"/>
              <a:t> (RM) – 1 </a:t>
            </a:r>
            <a:r>
              <a:rPr lang="en-US" dirty="0" err="1" smtClean="0"/>
              <a:t>Giugno</a:t>
            </a:r>
            <a:r>
              <a:rPr lang="en-US" dirty="0" smtClean="0"/>
              <a:t> 2016</a:t>
            </a:r>
            <a:r>
              <a:rPr lang="en-US" dirty="0"/>
              <a:t>.</a:t>
            </a:r>
            <a:endParaRPr lang="it-IT" dirty="0"/>
          </a:p>
        </p:txBody>
      </p:sp>
      <p:sp>
        <p:nvSpPr>
          <p:cNvPr id="5" name="CasellaDiTesto 4"/>
          <p:cNvSpPr txBox="1"/>
          <p:nvPr/>
        </p:nvSpPr>
        <p:spPr>
          <a:xfrm>
            <a:off x="7308304" y="1340768"/>
            <a:ext cx="1835696" cy="1200329"/>
          </a:xfrm>
          <a:prstGeom prst="rect">
            <a:avLst/>
          </a:prstGeom>
          <a:noFill/>
        </p:spPr>
        <p:txBody>
          <a:bodyPr wrap="square" rtlCol="0">
            <a:spAutoFit/>
          </a:bodyPr>
          <a:lstStyle/>
          <a:p>
            <a:pPr algn="ctr"/>
            <a:r>
              <a:rPr lang="it-IT" dirty="0" smtClean="0">
                <a:solidFill>
                  <a:srgbClr val="FFC000"/>
                </a:solidFill>
              </a:rPr>
              <a:t>La somiglianza non ha certo bisogno di spiegazioni!</a:t>
            </a:r>
            <a:endParaRPr lang="it-IT" dirty="0">
              <a:solidFill>
                <a:srgbClr val="FFC000"/>
              </a:solidFill>
            </a:endParaRPr>
          </a:p>
        </p:txBody>
      </p:sp>
      <p:cxnSp>
        <p:nvCxnSpPr>
          <p:cNvPr id="8" name="Connettore 1 7"/>
          <p:cNvCxnSpPr>
            <a:stCxn id="5" idx="2"/>
          </p:cNvCxnSpPr>
          <p:nvPr/>
        </p:nvCxnSpPr>
        <p:spPr>
          <a:xfrm>
            <a:off x="8226152" y="2541097"/>
            <a:ext cx="18256" cy="189601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5621056" y="4437112"/>
            <a:ext cx="2664296"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51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65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31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3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48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Curiosità</a:t>
            </a:r>
            <a:endParaRPr lang="it-IT" sz="2800" dirty="0"/>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76" y="3300592"/>
            <a:ext cx="1784018" cy="1248427"/>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570" y="3300592"/>
            <a:ext cx="3015424" cy="1777057"/>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1" y="1353462"/>
            <a:ext cx="3426934" cy="1836011"/>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836" y="3342142"/>
            <a:ext cx="1059422" cy="1248427"/>
          </a:xfrm>
          <a:prstGeom prst="rect">
            <a:avLst/>
          </a:prstGeom>
        </p:spPr>
      </p:pic>
      <p:pic>
        <p:nvPicPr>
          <p:cNvPr id="8" name="Immagin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5392" y="1376756"/>
            <a:ext cx="1920751" cy="3966428"/>
          </a:xfrm>
          <a:prstGeom prst="rect">
            <a:avLst/>
          </a:prstGeom>
        </p:spPr>
      </p:pic>
      <p:pic>
        <p:nvPicPr>
          <p:cNvPr id="9" name="Immagin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235" y="4765924"/>
            <a:ext cx="3453220" cy="1880976"/>
          </a:xfrm>
          <a:prstGeom prst="rect">
            <a:avLst/>
          </a:prstGeom>
        </p:spPr>
      </p:pic>
      <p:pic>
        <p:nvPicPr>
          <p:cNvPr id="10" name="Immagin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7570" y="5190796"/>
            <a:ext cx="3015424" cy="1478564"/>
          </a:xfrm>
          <a:prstGeom prst="rect">
            <a:avLst/>
          </a:prstGeom>
        </p:spPr>
      </p:pic>
      <p:pic>
        <p:nvPicPr>
          <p:cNvPr id="12" name="Immagin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0853" y="1367990"/>
            <a:ext cx="3092141" cy="1821484"/>
          </a:xfrm>
          <a:prstGeom prst="rect">
            <a:avLst/>
          </a:prstGeom>
        </p:spPr>
      </p:pic>
      <p:sp>
        <p:nvSpPr>
          <p:cNvPr id="19" name="CasellaDiTesto 18"/>
          <p:cNvSpPr txBox="1"/>
          <p:nvPr/>
        </p:nvSpPr>
        <p:spPr>
          <a:xfrm>
            <a:off x="7015392" y="5551190"/>
            <a:ext cx="1920751" cy="923330"/>
          </a:xfrm>
          <a:prstGeom prst="rect">
            <a:avLst/>
          </a:prstGeom>
          <a:noFill/>
        </p:spPr>
        <p:txBody>
          <a:bodyPr wrap="square" rtlCol="0">
            <a:spAutoFit/>
          </a:bodyPr>
          <a:lstStyle/>
          <a:p>
            <a:pPr algn="ctr"/>
            <a:r>
              <a:rPr lang="it-IT" dirty="0" smtClean="0">
                <a:solidFill>
                  <a:srgbClr val="FFC000"/>
                </a:solidFill>
              </a:rPr>
              <a:t>Esempi sparsi tra Texas e Mexico</a:t>
            </a:r>
            <a:endParaRPr lang="it-IT" dirty="0">
              <a:solidFill>
                <a:srgbClr val="FFC000"/>
              </a:solidFill>
            </a:endParaRPr>
          </a:p>
        </p:txBody>
      </p:sp>
      <p:sp>
        <p:nvSpPr>
          <p:cNvPr id="20" name="CasellaDiTesto 19"/>
          <p:cNvSpPr txBox="1"/>
          <p:nvPr/>
        </p:nvSpPr>
        <p:spPr>
          <a:xfrm>
            <a:off x="7133053" y="4494427"/>
            <a:ext cx="1655961" cy="646331"/>
          </a:xfrm>
          <a:prstGeom prst="rect">
            <a:avLst/>
          </a:prstGeom>
          <a:noFill/>
        </p:spPr>
        <p:txBody>
          <a:bodyPr wrap="square" rtlCol="0">
            <a:spAutoFit/>
          </a:bodyPr>
          <a:lstStyle/>
          <a:p>
            <a:pPr algn="ctr"/>
            <a:r>
              <a:rPr lang="it-IT" dirty="0" smtClean="0"/>
              <a:t>Monte Salomone</a:t>
            </a:r>
            <a:endParaRPr lang="it-IT" dirty="0"/>
          </a:p>
        </p:txBody>
      </p:sp>
    </p:spTree>
    <p:extLst>
      <p:ext uri="{BB962C8B-B14F-4D97-AF65-F5344CB8AC3E}">
        <p14:creationId xmlns:p14="http://schemas.microsoft.com/office/powerpoint/2010/main" val="982529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924944"/>
            <a:ext cx="8784976" cy="1015663"/>
          </a:xfrm>
          <a:prstGeom prst="rect">
            <a:avLst/>
          </a:prstGeom>
          <a:noFill/>
        </p:spPr>
        <p:txBody>
          <a:bodyPr wrap="square" rtlCol="0">
            <a:spAutoFit/>
          </a:bodyPr>
          <a:lstStyle/>
          <a:p>
            <a:pPr algn="ctr"/>
            <a:r>
              <a:rPr lang="it-IT" sz="6000" dirty="0" smtClean="0"/>
              <a:t>Conclusioni</a:t>
            </a:r>
            <a:endParaRPr lang="it-IT" sz="6000" dirty="0"/>
          </a:p>
        </p:txBody>
      </p:sp>
    </p:spTree>
    <p:extLst>
      <p:ext uri="{BB962C8B-B14F-4D97-AF65-F5344CB8AC3E}">
        <p14:creationId xmlns:p14="http://schemas.microsoft.com/office/powerpoint/2010/main" val="65923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Scetticismo</a:t>
            </a:r>
            <a:endParaRPr lang="it-IT" sz="2800" dirty="0"/>
          </a:p>
        </p:txBody>
      </p:sp>
      <p:sp>
        <p:nvSpPr>
          <p:cNvPr id="5" name="CasellaDiTesto 4"/>
          <p:cNvSpPr txBox="1"/>
          <p:nvPr/>
        </p:nvSpPr>
        <p:spPr>
          <a:xfrm>
            <a:off x="72008" y="2862808"/>
            <a:ext cx="3563888" cy="2308324"/>
          </a:xfrm>
          <a:prstGeom prst="rect">
            <a:avLst/>
          </a:prstGeom>
          <a:noFill/>
        </p:spPr>
        <p:txBody>
          <a:bodyPr wrap="square" rtlCol="0">
            <a:spAutoFit/>
          </a:bodyPr>
          <a:lstStyle/>
          <a:p>
            <a:pPr algn="just"/>
            <a:r>
              <a:rPr lang="it-IT" dirty="0" smtClean="0"/>
              <a:t>Se facciamo il conto di quante colline esistono, trovarne una orientata è un dato statistico insignificante. Se dividessi un cerchio in 8, avresti otto rette poste ognuna a 45°, troveresti sempre una collina orientata in qualche direzione.</a:t>
            </a:r>
            <a:endParaRPr lang="it-IT" dirty="0"/>
          </a:p>
        </p:txBody>
      </p:sp>
      <p:sp>
        <p:nvSpPr>
          <p:cNvPr id="3" name="CasellaDiTesto 2"/>
          <p:cNvSpPr txBox="1"/>
          <p:nvPr/>
        </p:nvSpPr>
        <p:spPr>
          <a:xfrm>
            <a:off x="0" y="1412776"/>
            <a:ext cx="9144000" cy="646331"/>
          </a:xfrm>
          <a:prstGeom prst="rect">
            <a:avLst/>
          </a:prstGeom>
          <a:noFill/>
        </p:spPr>
        <p:txBody>
          <a:bodyPr wrap="square" rtlCol="0">
            <a:spAutoFit/>
          </a:bodyPr>
          <a:lstStyle/>
          <a:p>
            <a:pPr algn="just"/>
            <a:r>
              <a:rPr lang="it-IT" dirty="0" smtClean="0"/>
              <a:t>Nel corso delle mie indagini alcune sono le domande rivoltemi da persone scettiche che si definivano studiosi di archeo-astronomia, eccone un esempio:</a:t>
            </a:r>
            <a:endParaRPr lang="it-IT" dirty="0"/>
          </a:p>
        </p:txBody>
      </p:sp>
      <p:sp>
        <p:nvSpPr>
          <p:cNvPr id="7" name="CasellaDiTesto 6"/>
          <p:cNvSpPr txBox="1"/>
          <p:nvPr/>
        </p:nvSpPr>
        <p:spPr>
          <a:xfrm>
            <a:off x="5148064" y="2585809"/>
            <a:ext cx="3906756" cy="2862322"/>
          </a:xfrm>
          <a:prstGeom prst="rect">
            <a:avLst/>
          </a:prstGeom>
          <a:noFill/>
        </p:spPr>
        <p:txBody>
          <a:bodyPr wrap="square" rtlCol="0">
            <a:spAutoFit/>
          </a:bodyPr>
          <a:lstStyle/>
          <a:p>
            <a:pPr algn="just"/>
            <a:r>
              <a:rPr lang="it-IT" dirty="0" smtClean="0"/>
              <a:t>Si tratta di un’affermazione che non ha alcuna attinenza con la ricerca e con il mondo della ricerca: è come dire che nel mondo esistono poche montagne alte 6000 metri rispetto al loro numero totale, dunque è un dato insignificante. O come affermare che se in Italia ci fossero 1.000 colline, trovarne una orientata sarebbe mero frutto di casualità.</a:t>
            </a:r>
            <a:endParaRPr lang="it-IT" dirty="0"/>
          </a:p>
        </p:txBody>
      </p:sp>
      <p:sp>
        <p:nvSpPr>
          <p:cNvPr id="4" name="CasellaDiTesto 3"/>
          <p:cNvSpPr txBox="1"/>
          <p:nvPr/>
        </p:nvSpPr>
        <p:spPr>
          <a:xfrm>
            <a:off x="1142912" y="2132856"/>
            <a:ext cx="7749568" cy="369332"/>
          </a:xfrm>
          <a:prstGeom prst="rect">
            <a:avLst/>
          </a:prstGeom>
          <a:noFill/>
        </p:spPr>
        <p:txBody>
          <a:bodyPr wrap="square" rtlCol="0">
            <a:spAutoFit/>
          </a:bodyPr>
          <a:lstStyle/>
          <a:p>
            <a:r>
              <a:rPr lang="it-IT" dirty="0" smtClean="0">
                <a:solidFill>
                  <a:srgbClr val="FFC000"/>
                </a:solidFill>
              </a:rPr>
              <a:t>Affermazione                                                                 Risposta</a:t>
            </a:r>
            <a:endParaRPr lang="it-IT" dirty="0">
              <a:solidFill>
                <a:srgbClr val="FFC000"/>
              </a:solidFill>
            </a:endParaRPr>
          </a:p>
        </p:txBody>
      </p:sp>
      <p:sp>
        <p:nvSpPr>
          <p:cNvPr id="8" name="Freccia a destra 7"/>
          <p:cNvSpPr/>
          <p:nvPr/>
        </p:nvSpPr>
        <p:spPr>
          <a:xfrm>
            <a:off x="3851920" y="3728938"/>
            <a:ext cx="1080120" cy="57606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it-IT"/>
          </a:p>
        </p:txBody>
      </p:sp>
      <p:sp>
        <p:nvSpPr>
          <p:cNvPr id="9" name="CasellaDiTesto 8"/>
          <p:cNvSpPr txBox="1"/>
          <p:nvPr/>
        </p:nvSpPr>
        <p:spPr>
          <a:xfrm>
            <a:off x="72008" y="5733256"/>
            <a:ext cx="8982812" cy="923330"/>
          </a:xfrm>
          <a:prstGeom prst="rect">
            <a:avLst/>
          </a:prstGeom>
          <a:noFill/>
        </p:spPr>
        <p:txBody>
          <a:bodyPr wrap="square" rtlCol="0">
            <a:spAutoFit/>
          </a:bodyPr>
          <a:lstStyle/>
          <a:p>
            <a:pPr algn="just"/>
            <a:r>
              <a:rPr lang="it-IT" dirty="0" smtClean="0">
                <a:solidFill>
                  <a:srgbClr val="FFC000"/>
                </a:solidFill>
              </a:rPr>
              <a:t>In realtà un cerchio possiede 360°, trovare una collina precisamente orientata in una determinata direzione ci pone una prova inequivocabile: chi la realizzata lo ha fatto con estrema cura e precisione, ha beccato l’esatto punto di correlazione su 360 disponibili!</a:t>
            </a:r>
            <a:endParaRPr lang="it-IT" dirty="0">
              <a:solidFill>
                <a:srgbClr val="FFC000"/>
              </a:solidFill>
            </a:endParaRPr>
          </a:p>
        </p:txBody>
      </p:sp>
      <p:sp>
        <p:nvSpPr>
          <p:cNvPr id="10" name="Parentesi graffa chiusa 9"/>
          <p:cNvSpPr/>
          <p:nvPr/>
        </p:nvSpPr>
        <p:spPr>
          <a:xfrm rot="16200000">
            <a:off x="4421572" y="1235049"/>
            <a:ext cx="285125" cy="8711288"/>
          </a:xfrm>
          <a:prstGeom prst="rightBrace">
            <a:avLst>
              <a:gd name="adj1" fmla="val 8333"/>
              <a:gd name="adj2" fmla="val 80394"/>
            </a:avLst>
          </a:prstGeom>
          <a:ln>
            <a:solidFill>
              <a:srgbClr val="FFFF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0413065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65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1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7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62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985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7" grpId="0"/>
      <p:bldP spid="4" grpId="0"/>
      <p:bldP spid="8" grpId="0" animBg="1"/>
      <p:bldP spid="9"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a:t>
            </a:r>
            <a:r>
              <a:rPr lang="it-IT" sz="2800" u="sng" dirty="0" smtClean="0"/>
              <a:t>Le domande Reali</a:t>
            </a:r>
            <a:endParaRPr lang="it-IT" sz="2800" u="sng" dirty="0"/>
          </a:p>
        </p:txBody>
      </p:sp>
      <p:sp>
        <p:nvSpPr>
          <p:cNvPr id="5" name="CasellaDiTesto 4"/>
          <p:cNvSpPr txBox="1"/>
          <p:nvPr/>
        </p:nvSpPr>
        <p:spPr>
          <a:xfrm>
            <a:off x="0" y="4206147"/>
            <a:ext cx="9144000" cy="2031325"/>
          </a:xfrm>
          <a:prstGeom prst="rect">
            <a:avLst/>
          </a:prstGeom>
          <a:noFill/>
        </p:spPr>
        <p:txBody>
          <a:bodyPr wrap="square" rtlCol="0">
            <a:spAutoFit/>
          </a:bodyPr>
          <a:lstStyle/>
          <a:p>
            <a:pPr marL="342900" indent="-342900" algn="just">
              <a:buFont typeface="+mj-lt"/>
              <a:buAutoNum type="arabicPeriod"/>
            </a:pPr>
            <a:r>
              <a:rPr lang="it-IT" dirty="0" smtClean="0"/>
              <a:t>Possibile che non si tratti di un’opera antropica e che sia solamente frutto di un allineamento casuale?</a:t>
            </a:r>
          </a:p>
          <a:p>
            <a:pPr marL="342900" indent="-342900" algn="just">
              <a:buFont typeface="+mj-lt"/>
              <a:buAutoNum type="arabicPeriod"/>
            </a:pPr>
            <a:r>
              <a:rPr lang="it-IT" dirty="0" smtClean="0"/>
              <a:t>Siamo davvero sicuri che chi ha individuato e plasmato Monte Salomone non possedeva conoscenze astronomiche approfondite? </a:t>
            </a:r>
          </a:p>
          <a:p>
            <a:pPr marL="342900" indent="-342900" algn="just">
              <a:buFont typeface="+mj-lt"/>
              <a:buAutoNum type="arabicPeriod"/>
            </a:pPr>
            <a:r>
              <a:rPr lang="it-IT" dirty="0" smtClean="0"/>
              <a:t>Siamo sicuri di conoscere bene la storia umana? </a:t>
            </a:r>
          </a:p>
          <a:p>
            <a:pPr marL="342900" indent="-342900" algn="just">
              <a:buFont typeface="+mj-lt"/>
              <a:buAutoNum type="arabicPeriod"/>
            </a:pPr>
            <a:r>
              <a:rPr lang="it-IT" dirty="0" smtClean="0"/>
              <a:t>Siamo proprio sicuri che in quest’area vivessero solamente popoli dediti alla pastorizia che vivevano in capanne di paglia o all’interno di grotte naturali?</a:t>
            </a:r>
            <a:endParaRPr lang="it-IT" dirty="0"/>
          </a:p>
        </p:txBody>
      </p:sp>
      <p:sp>
        <p:nvSpPr>
          <p:cNvPr id="3" name="CasellaDiTesto 2"/>
          <p:cNvSpPr txBox="1"/>
          <p:nvPr/>
        </p:nvSpPr>
        <p:spPr>
          <a:xfrm>
            <a:off x="0" y="1412776"/>
            <a:ext cx="9144000" cy="2585323"/>
          </a:xfrm>
          <a:prstGeom prst="rect">
            <a:avLst/>
          </a:prstGeom>
          <a:noFill/>
        </p:spPr>
        <p:txBody>
          <a:bodyPr wrap="square" rtlCol="0">
            <a:spAutoFit/>
          </a:bodyPr>
          <a:lstStyle/>
          <a:p>
            <a:pPr algn="just"/>
            <a:r>
              <a:rPr lang="it-IT" dirty="0"/>
              <a:t>Il </a:t>
            </a:r>
            <a:r>
              <a:rPr lang="it-IT" dirty="0">
                <a:solidFill>
                  <a:srgbClr val="FFC000"/>
                </a:solidFill>
              </a:rPr>
              <a:t>Mesolitico</a:t>
            </a:r>
            <a:r>
              <a:rPr lang="it-IT" dirty="0"/>
              <a:t>, (10.000 - 8.000 anni a.C.) rappresenta un periodo di transizione, nel corso del quale ci fu un raddolcimento generale del clima. Le culture che vi si svilupparono, portarono al passaggio da un’economia fino ad allora dominata dalla caccia e dalla raccolta di prodotti non coltivati, ad un sistema di vita sedentario e alla produzione del cibo necessario al proprio sostentamento, per mezzo delle prime forme di allevamento e agricoltura. </a:t>
            </a:r>
            <a:endParaRPr lang="it-IT" dirty="0" smtClean="0"/>
          </a:p>
          <a:p>
            <a:pPr algn="just"/>
            <a:endParaRPr lang="it-IT" dirty="0"/>
          </a:p>
          <a:p>
            <a:pPr algn="just"/>
            <a:r>
              <a:rPr lang="it-IT" dirty="0" smtClean="0"/>
              <a:t>Nel </a:t>
            </a:r>
            <a:r>
              <a:rPr lang="it-IT" dirty="0"/>
              <a:t>periodo Capsiano, intorno al 9.000 a.C. alcuni gruppi umani iniziarono a stabilirsi in villaggi composti da abitazioni di forma circolare.</a:t>
            </a:r>
          </a:p>
        </p:txBody>
      </p:sp>
    </p:spTree>
    <p:extLst>
      <p:ext uri="{BB962C8B-B14F-4D97-AF65-F5344CB8AC3E}">
        <p14:creationId xmlns:p14="http://schemas.microsoft.com/office/powerpoint/2010/main" val="3023859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66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4493" y="245901"/>
            <a:ext cx="4643790" cy="46437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1219" y="5157875"/>
            <a:ext cx="9155219" cy="523220"/>
          </a:xfrm>
          <a:prstGeom prst="rect">
            <a:avLst/>
          </a:prstGeom>
          <a:noFill/>
        </p:spPr>
        <p:txBody>
          <a:bodyPr wrap="square" rtlCol="0">
            <a:spAutoFit/>
          </a:bodyPr>
          <a:lstStyle/>
          <a:p>
            <a:pPr algn="ctr"/>
            <a:r>
              <a:rPr lang="it-IT" sz="2800" dirty="0" smtClean="0"/>
              <a:t>Grazie per l’attenzione!</a:t>
            </a:r>
            <a:endParaRPr lang="it-IT" sz="2800" dirty="0"/>
          </a:p>
        </p:txBody>
      </p:sp>
      <p:sp>
        <p:nvSpPr>
          <p:cNvPr id="3" name="CasellaDiTesto 2"/>
          <p:cNvSpPr txBox="1"/>
          <p:nvPr/>
        </p:nvSpPr>
        <p:spPr>
          <a:xfrm>
            <a:off x="1364165" y="5949280"/>
            <a:ext cx="6404446" cy="369332"/>
          </a:xfrm>
          <a:prstGeom prst="rect">
            <a:avLst/>
          </a:prstGeom>
          <a:noFill/>
        </p:spPr>
        <p:txBody>
          <a:bodyPr wrap="none" rtlCol="0">
            <a:spAutoFit/>
          </a:bodyPr>
          <a:lstStyle/>
          <a:p>
            <a:r>
              <a:rPr lang="it-IT" dirty="0" smtClean="0"/>
              <a:t>www.ltpaobserverproject.com – www.lulu.com/danielecataldi </a:t>
            </a:r>
            <a:endParaRPr lang="it-IT" dirty="0"/>
          </a:p>
        </p:txBody>
      </p:sp>
      <p:sp>
        <p:nvSpPr>
          <p:cNvPr id="4" name="CasellaDiTesto 3"/>
          <p:cNvSpPr txBox="1"/>
          <p:nvPr/>
        </p:nvSpPr>
        <p:spPr>
          <a:xfrm>
            <a:off x="2339752" y="6318612"/>
            <a:ext cx="5256584" cy="369332"/>
          </a:xfrm>
          <a:prstGeom prst="rect">
            <a:avLst/>
          </a:prstGeom>
          <a:noFill/>
        </p:spPr>
        <p:txBody>
          <a:bodyPr wrap="square" rtlCol="0">
            <a:spAutoFit/>
          </a:bodyPr>
          <a:lstStyle/>
          <a:p>
            <a:r>
              <a:rPr lang="it-IT" dirty="0" smtClean="0">
                <a:solidFill>
                  <a:srgbClr val="FFC000"/>
                </a:solidFill>
              </a:rPr>
              <a:t>Sito Web                            Libri e Pubblicazioni</a:t>
            </a:r>
            <a:endParaRPr lang="it-IT" dirty="0">
              <a:solidFill>
                <a:srgbClr val="FFC000"/>
              </a:solidFill>
            </a:endParaRPr>
          </a:p>
        </p:txBody>
      </p:sp>
    </p:spTree>
    <p:extLst>
      <p:ext uri="{BB962C8B-B14F-4D97-AF65-F5344CB8AC3E}">
        <p14:creationId xmlns:p14="http://schemas.microsoft.com/office/powerpoint/2010/main" val="1978536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150"/>
                            </p:stCondLst>
                            <p:childTnLst>
                              <p:par>
                                <p:cTn id="13" presetID="31" presetClass="entr" presetSubtype="0" fill="hold" grpId="0" nodeType="afterEffect">
                                  <p:stCondLst>
                                    <p:cond delay="0"/>
                                  </p:stCondLst>
                                  <p:iterate type="wd">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Localizzazione</a:t>
            </a:r>
            <a:endParaRPr lang="it-IT"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185806"/>
            <a:ext cx="5715000" cy="523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66520" y="1678753"/>
            <a:ext cx="3177480" cy="4247317"/>
          </a:xfrm>
          <a:prstGeom prst="rect">
            <a:avLst/>
          </a:prstGeom>
          <a:noFill/>
        </p:spPr>
        <p:txBody>
          <a:bodyPr wrap="square" rtlCol="0">
            <a:spAutoFit/>
          </a:bodyPr>
          <a:lstStyle/>
          <a:p>
            <a:pPr algn="just"/>
            <a:r>
              <a:rPr lang="it-IT" dirty="0" smtClean="0"/>
              <a:t>Da uno studio realizzato da dall’autore, anche il Monte Salomone, come altri siti archeologici presenti nell’area del Vulcano Laziale, risulta orientato rispetto ai punti cardinali e rispetto ad altri luoghi di importanza storica compresi nell’area sopracitata.</a:t>
            </a:r>
          </a:p>
          <a:p>
            <a:pPr algn="just"/>
            <a:endParaRPr lang="it-IT" dirty="0"/>
          </a:p>
          <a:p>
            <a:pPr algn="just"/>
            <a:r>
              <a:rPr lang="it-IT" dirty="0" smtClean="0"/>
              <a:t>Tale orientamento non è certamente casuale e va a considerare la morfologia geografica limitrofa.</a:t>
            </a:r>
            <a:endParaRPr lang="it-IT" dirty="0"/>
          </a:p>
        </p:txBody>
      </p:sp>
      <p:sp>
        <p:nvSpPr>
          <p:cNvPr id="4" name="CasellaDiTesto 3"/>
          <p:cNvSpPr txBox="1"/>
          <p:nvPr/>
        </p:nvSpPr>
        <p:spPr>
          <a:xfrm>
            <a:off x="2146588" y="5599392"/>
            <a:ext cx="3168352" cy="584775"/>
          </a:xfrm>
          <a:prstGeom prst="rect">
            <a:avLst/>
          </a:prstGeom>
          <a:noFill/>
        </p:spPr>
        <p:txBody>
          <a:bodyPr wrap="square" rtlCol="0">
            <a:spAutoFit/>
          </a:bodyPr>
          <a:lstStyle/>
          <a:p>
            <a:pPr algn="ctr"/>
            <a:r>
              <a:rPr lang="it-IT" sz="3200" b="1" dirty="0" smtClean="0">
                <a:solidFill>
                  <a:srgbClr val="FFFF00"/>
                </a:solidFill>
              </a:rPr>
              <a:t>Cratere Laziale</a:t>
            </a:r>
            <a:endParaRPr lang="it-IT" sz="3200" b="1" dirty="0">
              <a:solidFill>
                <a:srgbClr val="FFFF00"/>
              </a:solidFill>
            </a:endParaRPr>
          </a:p>
        </p:txBody>
      </p:sp>
      <p:cxnSp>
        <p:nvCxnSpPr>
          <p:cNvPr id="6" name="Connettore 1 5"/>
          <p:cNvCxnSpPr/>
          <p:nvPr/>
        </p:nvCxnSpPr>
        <p:spPr>
          <a:xfrm>
            <a:off x="1763688" y="3356992"/>
            <a:ext cx="0" cy="256907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Connettore 1 9"/>
          <p:cNvCxnSpPr/>
          <p:nvPr/>
        </p:nvCxnSpPr>
        <p:spPr>
          <a:xfrm>
            <a:off x="5724128" y="3356991"/>
            <a:ext cx="0" cy="256907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Connettore 1 7"/>
          <p:cNvCxnSpPr/>
          <p:nvPr/>
        </p:nvCxnSpPr>
        <p:spPr>
          <a:xfrm>
            <a:off x="1763688" y="5926069"/>
            <a:ext cx="28803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Connettore 1 10"/>
          <p:cNvCxnSpPr/>
          <p:nvPr/>
        </p:nvCxnSpPr>
        <p:spPr>
          <a:xfrm flipH="1">
            <a:off x="5431482" y="5926070"/>
            <a:ext cx="288032"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04268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47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 Orientamento</a:t>
            </a:r>
            <a:endParaRPr lang="it-IT" sz="28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188541"/>
            <a:ext cx="5805334" cy="528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056854" y="1556792"/>
            <a:ext cx="3087146" cy="4247317"/>
          </a:xfrm>
          <a:prstGeom prst="rect">
            <a:avLst/>
          </a:prstGeom>
          <a:noFill/>
        </p:spPr>
        <p:txBody>
          <a:bodyPr wrap="square" rtlCol="0">
            <a:spAutoFit/>
          </a:bodyPr>
          <a:lstStyle/>
          <a:p>
            <a:pPr algn="just"/>
            <a:r>
              <a:rPr lang="it-IT" dirty="0" smtClean="0"/>
              <a:t>La sommità del Monte Salomone appare di forma vaginale, nel pieno rispetto dell’antichissimo culto della Dea Madre, in cui l’organo genitale femminile </a:t>
            </a:r>
            <a:r>
              <a:rPr lang="it-IT" dirty="0" err="1" smtClean="0"/>
              <a:t>rappre</a:t>
            </a:r>
            <a:r>
              <a:rPr lang="it-IT" dirty="0" smtClean="0"/>
              <a:t>-sentava la fertilità.</a:t>
            </a:r>
          </a:p>
          <a:p>
            <a:pPr algn="just"/>
            <a:endParaRPr lang="it-IT" dirty="0"/>
          </a:p>
          <a:p>
            <a:pPr algn="just"/>
            <a:r>
              <a:rPr lang="it-IT" dirty="0" smtClean="0"/>
              <a:t>Tale sommità a differenza della sua localizzazione spaziale (orientata rispetto ai punti cardinali), sembra essere caratterizzata da un orientamento differente. Ma rispetto a cosa?</a:t>
            </a:r>
            <a:endParaRPr lang="it-IT" dirty="0"/>
          </a:p>
        </p:txBody>
      </p:sp>
    </p:spTree>
    <p:extLst>
      <p:ext uri="{BB962C8B-B14F-4D97-AF65-F5344CB8AC3E}">
        <p14:creationId xmlns:p14="http://schemas.microsoft.com/office/powerpoint/2010/main" val="4145995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0326" y="1168221"/>
            <a:ext cx="5703594"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84861" y="1777122"/>
            <a:ext cx="3159139" cy="2862322"/>
          </a:xfrm>
          <a:prstGeom prst="rect">
            <a:avLst/>
          </a:prstGeom>
          <a:noFill/>
        </p:spPr>
        <p:txBody>
          <a:bodyPr wrap="square" rtlCol="0">
            <a:spAutoFit/>
          </a:bodyPr>
          <a:lstStyle/>
          <a:p>
            <a:pPr algn="just"/>
            <a:r>
              <a:rPr lang="it-IT" dirty="0" smtClean="0"/>
              <a:t>Se infatti prolunghiamo una retta virtuale che interseca il centro di Monte Salomone, passando longitudinalmente per la sua sommità a forma vaginale, possiamo capire come quest’altura sia in effetti orientata, ad levata distanza, con un altro elemento montuoso naturale.</a:t>
            </a:r>
            <a:endParaRPr lang="it-IT" dirty="0"/>
          </a:p>
        </p:txBody>
      </p:sp>
      <p:sp>
        <p:nvSpPr>
          <p:cNvPr id="4" name="CasellaDiTesto 3"/>
          <p:cNvSpPr txBox="1"/>
          <p:nvPr/>
        </p:nvSpPr>
        <p:spPr>
          <a:xfrm>
            <a:off x="3851920" y="5805264"/>
            <a:ext cx="4660180" cy="369332"/>
          </a:xfrm>
          <a:prstGeom prst="rect">
            <a:avLst/>
          </a:prstGeom>
          <a:noFill/>
        </p:spPr>
        <p:txBody>
          <a:bodyPr wrap="square" rtlCol="0">
            <a:spAutoFit/>
          </a:bodyPr>
          <a:lstStyle/>
          <a:p>
            <a:r>
              <a:rPr lang="it-IT" dirty="0" smtClean="0"/>
              <a:t>Punto d’osservazione</a:t>
            </a:r>
            <a:endParaRPr lang="it-IT" dirty="0"/>
          </a:p>
        </p:txBody>
      </p:sp>
      <p:cxnSp>
        <p:nvCxnSpPr>
          <p:cNvPr id="6" name="Connettore 1 5"/>
          <p:cNvCxnSpPr>
            <a:stCxn id="4" idx="1"/>
          </p:cNvCxnSpPr>
          <p:nvPr/>
        </p:nvCxnSpPr>
        <p:spPr>
          <a:xfrm flipH="1">
            <a:off x="3132123" y="5989930"/>
            <a:ext cx="7197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3132123" y="5301208"/>
            <a:ext cx="0" cy="6887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91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41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184806"/>
            <a:ext cx="5657850" cy="210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4181" y="3464137"/>
            <a:ext cx="4752528" cy="315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890979" y="1496886"/>
            <a:ext cx="3234630" cy="1477328"/>
          </a:xfrm>
          <a:prstGeom prst="rect">
            <a:avLst/>
          </a:prstGeom>
          <a:noFill/>
        </p:spPr>
        <p:txBody>
          <a:bodyPr wrap="square" rtlCol="0">
            <a:spAutoFit/>
          </a:bodyPr>
          <a:lstStyle/>
          <a:p>
            <a:pPr algn="just"/>
            <a:r>
              <a:rPr lang="it-IT" dirty="0" smtClean="0"/>
              <a:t>Ad est, Monte Salomone appare perfettamente </a:t>
            </a:r>
            <a:r>
              <a:rPr lang="it-IT" dirty="0" err="1" smtClean="0"/>
              <a:t>orient-ato</a:t>
            </a:r>
            <a:r>
              <a:rPr lang="it-IT" dirty="0" smtClean="0"/>
              <a:t> con il Tuscolo, l’area archeologica di maggiore rilievo presente nella zona.</a:t>
            </a:r>
            <a:endParaRPr lang="it-IT" dirty="0"/>
          </a:p>
        </p:txBody>
      </p:sp>
      <p:sp>
        <p:nvSpPr>
          <p:cNvPr id="4" name="CasellaDiTesto 3"/>
          <p:cNvSpPr txBox="1"/>
          <p:nvPr/>
        </p:nvSpPr>
        <p:spPr>
          <a:xfrm>
            <a:off x="5919871" y="4581773"/>
            <a:ext cx="3176846" cy="923330"/>
          </a:xfrm>
          <a:prstGeom prst="rect">
            <a:avLst/>
          </a:prstGeom>
          <a:noFill/>
        </p:spPr>
        <p:txBody>
          <a:bodyPr wrap="square" rtlCol="0">
            <a:spAutoFit/>
          </a:bodyPr>
          <a:lstStyle/>
          <a:p>
            <a:pPr algn="just"/>
            <a:r>
              <a:rPr lang="it-IT" dirty="0" smtClean="0"/>
              <a:t>Veduta di Monte Salomone dalla stradina sterrata che lo costeggia</a:t>
            </a:r>
            <a:endParaRPr lang="it-IT" dirty="0"/>
          </a:p>
        </p:txBody>
      </p:sp>
      <p:cxnSp>
        <p:nvCxnSpPr>
          <p:cNvPr id="6" name="Connettore 2 5"/>
          <p:cNvCxnSpPr>
            <a:stCxn id="4" idx="1"/>
          </p:cNvCxnSpPr>
          <p:nvPr/>
        </p:nvCxnSpPr>
        <p:spPr>
          <a:xfrm flipH="1">
            <a:off x="5580112" y="5043438"/>
            <a:ext cx="33975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815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fade">
                                      <p:cBhvr>
                                        <p:cTn id="23" dur="500"/>
                                        <p:tgtEl>
                                          <p:spTgt spid="5123"/>
                                        </p:tgtEl>
                                      </p:cBhvr>
                                    </p:animEffect>
                                  </p:childTnLst>
                                </p:cTn>
                              </p:par>
                            </p:childTnLst>
                          </p:cTn>
                        </p:par>
                        <p:par>
                          <p:cTn id="24" fill="hold">
                            <p:stCondLst>
                              <p:cond delay="35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sp>
        <p:nvSpPr>
          <p:cNvPr id="10" name="CasellaDiTesto 9"/>
          <p:cNvSpPr txBox="1"/>
          <p:nvPr/>
        </p:nvSpPr>
        <p:spPr>
          <a:xfrm>
            <a:off x="509736" y="4797152"/>
            <a:ext cx="3168352" cy="1754326"/>
          </a:xfrm>
          <a:prstGeom prst="rect">
            <a:avLst/>
          </a:prstGeom>
          <a:noFill/>
        </p:spPr>
        <p:txBody>
          <a:bodyPr wrap="square" rtlCol="0">
            <a:spAutoFit/>
          </a:bodyPr>
          <a:lstStyle/>
          <a:p>
            <a:pPr algn="just"/>
            <a:r>
              <a:rPr lang="it-IT" dirty="0" smtClean="0"/>
              <a:t>La localizzazione spaziale e geografica degli altri siti archeologici mette in evidenza un orientamento geometrico perfetto e basato sullo studio astronomico.</a:t>
            </a:r>
            <a:endParaRPr lang="it-IT" dirty="0"/>
          </a:p>
        </p:txBody>
      </p:sp>
      <p:sp>
        <p:nvSpPr>
          <p:cNvPr id="11" name="CasellaDiTesto 10"/>
          <p:cNvSpPr txBox="1"/>
          <p:nvPr/>
        </p:nvSpPr>
        <p:spPr>
          <a:xfrm>
            <a:off x="4211961" y="1425925"/>
            <a:ext cx="4855864" cy="2031325"/>
          </a:xfrm>
          <a:prstGeom prst="rect">
            <a:avLst/>
          </a:prstGeom>
          <a:noFill/>
        </p:spPr>
        <p:txBody>
          <a:bodyPr wrap="square" rtlCol="0">
            <a:spAutoFit/>
          </a:bodyPr>
          <a:lstStyle/>
          <a:p>
            <a:pPr algn="just"/>
            <a:r>
              <a:rPr lang="it-IT" dirty="0" smtClean="0"/>
              <a:t>Tale orientamento presupponeva cono-</a:t>
            </a:r>
            <a:r>
              <a:rPr lang="it-IT" dirty="0" err="1" smtClean="0"/>
              <a:t>scenze</a:t>
            </a:r>
            <a:r>
              <a:rPr lang="it-IT" dirty="0" smtClean="0"/>
              <a:t> molto approfondite dell’astronomia e della geografia che non potevano possedere delle popolazioni neolitiche più simili a uomini primordiali che abitavano le caverne che non a uomini dotati di particolari conoscenze, così come la scienza moderna afferma.</a:t>
            </a:r>
            <a:endParaRPr lang="it-IT" dirty="0"/>
          </a:p>
        </p:txBody>
      </p:sp>
      <p:sp>
        <p:nvSpPr>
          <p:cNvPr id="12" name="AutoShape 10" descr="http://1.bp.blogspot.com/-oyLw4mbjCF8/T9FBjdWLj6I/AAAAAAAAAz8/6tZbtFtTGSk/s400/utensillosneolitico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3324" name="Picture 12" descr="http://1.bp.blogspot.com/-oyLw4mbjCF8/T9FBjdWLj6I/AAAAAAAAAz8/6tZbtFtTGSk/s400/utensillosneoliti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346" y="3745845"/>
            <a:ext cx="3223094" cy="28443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magin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855876"/>
            <a:ext cx="38766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514" y="1185664"/>
            <a:ext cx="3929062" cy="2819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4"/>
          <p:cNvGrpSpPr>
            <a:grpSpLocks/>
          </p:cNvGrpSpPr>
          <p:nvPr/>
        </p:nvGrpSpPr>
        <p:grpSpPr bwMode="auto">
          <a:xfrm>
            <a:off x="1006102" y="1594783"/>
            <a:ext cx="2457450" cy="2151062"/>
            <a:chOff x="2313" y="1853"/>
            <a:chExt cx="3870" cy="3388"/>
          </a:xfrm>
        </p:grpSpPr>
        <p:pic>
          <p:nvPicPr>
            <p:cNvPr id="1029" name="Picture 5"/>
            <p:cNvPicPr>
              <a:picLocks noChangeAspect="1" noChangeArrowheads="1"/>
            </p:cNvPicPr>
            <p:nvPr/>
          </p:nvPicPr>
          <p:blipFill>
            <a:blip r:embed="rId6">
              <a:lum bright="-80000"/>
              <a:extLst>
                <a:ext uri="{28A0092B-C50C-407E-A947-70E740481C1C}">
                  <a14:useLocalDpi xmlns:a14="http://schemas.microsoft.com/office/drawing/2010/main" val="0"/>
                </a:ext>
              </a:extLst>
            </a:blip>
            <a:srcRect/>
            <a:stretch>
              <a:fillRect/>
            </a:stretch>
          </p:blipFill>
          <p:spPr bwMode="auto">
            <a:xfrm>
              <a:off x="3569" y="1853"/>
              <a:ext cx="2434" cy="245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p:cNvSpPr>
              <a:spLocks noChangeShapeType="1"/>
            </p:cNvSpPr>
            <p:nvPr/>
          </p:nvSpPr>
          <p:spPr bwMode="auto">
            <a:xfrm flipH="1" flipV="1">
              <a:off x="6003" y="5159"/>
              <a:ext cx="180" cy="8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7"/>
            <p:cNvSpPr>
              <a:spLocks noChangeShapeType="1"/>
            </p:cNvSpPr>
            <p:nvPr/>
          </p:nvSpPr>
          <p:spPr bwMode="auto">
            <a:xfrm>
              <a:off x="3213" y="3648"/>
              <a:ext cx="356" cy="13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Text Box 8"/>
            <p:cNvSpPr txBox="1">
              <a:spLocks noChangeArrowheads="1"/>
            </p:cNvSpPr>
            <p:nvPr/>
          </p:nvSpPr>
          <p:spPr bwMode="auto">
            <a:xfrm>
              <a:off x="2313" y="3408"/>
              <a:ext cx="1125"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altLang="it-IT" sz="800" b="0" i="0" u="none" strike="noStrike" cap="none" normalizeH="0" baseline="0" smtClean="0">
                  <a:ln>
                    <a:noFill/>
                  </a:ln>
                  <a:solidFill>
                    <a:schemeClr val="tx1"/>
                  </a:solidFill>
                  <a:effectLst/>
                  <a:latin typeface="Calibri" pitchFamily="34" charset="0"/>
                  <a:cs typeface="Arial" pitchFamily="34" charset="0"/>
                </a:rPr>
                <a:t>Mote Cavo</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42673195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15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305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5600"/>
                            </p:stCondLst>
                            <p:childTnLst>
                              <p:par>
                                <p:cTn id="31" presetID="10" presetClass="entr" presetSubtype="0" fill="hold" nodeType="afterEffect">
                                  <p:stCondLst>
                                    <p:cond delay="0"/>
                                  </p:stCondLst>
                                  <p:childTnLst>
                                    <p:set>
                                      <p:cBhvr>
                                        <p:cTn id="32" dur="1" fill="hold">
                                          <p:stCondLst>
                                            <p:cond delay="0"/>
                                          </p:stCondLst>
                                        </p:cTn>
                                        <p:tgtEl>
                                          <p:spTgt spid="13324"/>
                                        </p:tgtEl>
                                        <p:attrNameLst>
                                          <p:attrName>style.visibility</p:attrName>
                                        </p:attrNameLst>
                                      </p:cBhvr>
                                      <p:to>
                                        <p:strVal val="visible"/>
                                      </p:to>
                                    </p:set>
                                    <p:animEffect transition="in" filter="fade">
                                      <p:cBhvr>
                                        <p:cTn id="33" dur="5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UFO\Firme\LTPAF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57301"/>
            <a:ext cx="1111449" cy="1111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32656"/>
            <a:ext cx="7200800" cy="523220"/>
          </a:xfrm>
          <a:prstGeom prst="rect">
            <a:avLst/>
          </a:prstGeom>
          <a:noFill/>
        </p:spPr>
        <p:txBody>
          <a:bodyPr wrap="square" rtlCol="0">
            <a:spAutoFit/>
          </a:bodyPr>
          <a:lstStyle/>
          <a:p>
            <a:r>
              <a:rPr lang="it-IT" sz="2800" dirty="0" smtClean="0"/>
              <a:t>Monte Salomone </a:t>
            </a:r>
            <a:r>
              <a:rPr lang="it-IT" sz="2800" dirty="0"/>
              <a:t>- Orientamento</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548" y="1369099"/>
            <a:ext cx="4968552" cy="330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20072" y="1356311"/>
            <a:ext cx="3658118" cy="332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93548" y="4869160"/>
            <a:ext cx="8584642" cy="1754326"/>
          </a:xfrm>
          <a:prstGeom prst="rect">
            <a:avLst/>
          </a:prstGeom>
          <a:noFill/>
        </p:spPr>
        <p:txBody>
          <a:bodyPr wrap="square" rtlCol="0">
            <a:spAutoFit/>
          </a:bodyPr>
          <a:lstStyle/>
          <a:p>
            <a:pPr algn="just"/>
            <a:r>
              <a:rPr lang="it-IT" dirty="0" smtClean="0"/>
              <a:t>La schematizzazione anatomica di Monte Salomone, mette in luce l’esistenza di parti anatomiche dell’organo genitale femminile, nel pieno rispetto dell’antico culto della Dea Madre. Un culto testimoniato da innumerevoli opere archeologiche dislocate lungo il vasto territorio del Vulcano Laziale.</a:t>
            </a:r>
          </a:p>
          <a:p>
            <a:pPr algn="just"/>
            <a:endParaRPr lang="it-IT" dirty="0"/>
          </a:p>
          <a:p>
            <a:pPr algn="just"/>
            <a:r>
              <a:rPr lang="it-IT" dirty="0" smtClean="0"/>
              <a:t>Si noti: L’orifizio vaginale, le piccole e le grandi labbra.</a:t>
            </a:r>
            <a:endParaRPr lang="it-IT" dirty="0"/>
          </a:p>
        </p:txBody>
      </p:sp>
    </p:spTree>
    <p:extLst>
      <p:ext uri="{BB962C8B-B14F-4D97-AF65-F5344CB8AC3E}">
        <p14:creationId xmlns:p14="http://schemas.microsoft.com/office/powerpoint/2010/main" val="1711294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par>
                                <p:cTn id="16" presetID="10" presetClass="entr" presetSubtype="0" fill="hold" nodeType="with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500"/>
                                        <p:tgtEl>
                                          <p:spTgt spid="6147"/>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cnologia">
  <a:themeElements>
    <a:clrScheme name="Tecnologi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nologi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nologi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1991</TotalTime>
  <Words>1752</Words>
  <Application>Microsoft Office PowerPoint</Application>
  <PresentationFormat>Presentazione su schermo (4:3)</PresentationFormat>
  <Paragraphs>122</Paragraphs>
  <Slides>38</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38</vt:i4>
      </vt:variant>
    </vt:vector>
  </HeadingPairs>
  <TitlesOfParts>
    <vt:vector size="43" baseType="lpstr">
      <vt:lpstr>Arial</vt:lpstr>
      <vt:lpstr>Calibri</vt:lpstr>
      <vt:lpstr>Franklin Gothic Book</vt:lpstr>
      <vt:lpstr>Wingdings 2</vt:lpstr>
      <vt:lpstr>Tecnologia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Daniele Cataldi</cp:lastModifiedBy>
  <cp:revision>72</cp:revision>
  <dcterms:created xsi:type="dcterms:W3CDTF">2014-09-18T20:53:20Z</dcterms:created>
  <dcterms:modified xsi:type="dcterms:W3CDTF">2016-06-07T15:04:41Z</dcterms:modified>
</cp:coreProperties>
</file>