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5" r:id="rId3"/>
    <p:sldId id="257" r:id="rId4"/>
    <p:sldId id="264" r:id="rId5"/>
    <p:sldId id="258" r:id="rId6"/>
    <p:sldId id="259" r:id="rId7"/>
    <p:sldId id="260" r:id="rId8"/>
    <p:sldId id="261" r:id="rId9"/>
    <p:sldId id="262" r:id="rId10"/>
    <p:sldId id="266" r:id="rId11"/>
    <p:sldId id="267" r:id="rId12"/>
    <p:sldId id="268" r:id="rId13"/>
    <p:sldId id="269" r:id="rId14"/>
    <p:sldId id="273" r:id="rId15"/>
    <p:sldId id="270" r:id="rId16"/>
    <p:sldId id="272" r:id="rId17"/>
    <p:sldId id="271" r:id="rId18"/>
    <p:sldId id="263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84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igura a mano libera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Figura a mano libera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olo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7" name="Sottotitolo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  <p:sp>
        <p:nvSpPr>
          <p:cNvPr id="30" name="Segnaposto data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12/3/2015</a:t>
            </a:fld>
            <a:endParaRPr lang="en-US"/>
          </a:p>
        </p:txBody>
      </p:sp>
      <p:sp>
        <p:nvSpPr>
          <p:cNvPr id="19" name="Segnaposto piè di pagina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27" name="Segnaposto numero diapositiva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2AA957AF-53C0-420B-9C2D-77DB1416566C}" type="slidenum">
              <a:rPr kumimoji="0" lang="en-US" smtClean="0"/>
              <a:pPr eaLnBrk="1" latinLnBrk="0" hangingPunct="1"/>
              <a:t>‹N›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12/3/2015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2AA957AF-53C0-420B-9C2D-77DB1416566C}" type="slidenum">
              <a:rPr kumimoji="0" lang="en-US" smtClean="0"/>
              <a:pPr eaLnBrk="1" latinLnBrk="0" hangingPunct="1"/>
              <a:t>‹N›</a:t>
            </a:fld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12/3/2015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2AA957AF-53C0-420B-9C2D-77DB1416566C}" type="slidenum">
              <a:rPr kumimoji="0" lang="en-US" smtClean="0"/>
              <a:pPr eaLnBrk="1" latinLnBrk="0" hangingPunct="1"/>
              <a:t>‹N›</a:t>
            </a:fld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12/3/2015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2AA957AF-53C0-420B-9C2D-77DB1416566C}" type="slidenum">
              <a:rPr kumimoji="0" lang="en-US" smtClean="0"/>
              <a:pPr eaLnBrk="1" latinLnBrk="0" hangingPunct="1"/>
              <a:t>‹N›</a:t>
            </a:fld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igura a mano libera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igura a mano libera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12/3/2015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2AA957AF-53C0-420B-9C2D-77DB1416566C}" type="slidenum">
              <a:rPr kumimoji="0" lang="en-US" smtClean="0"/>
              <a:pPr eaLnBrk="1" latinLnBrk="0" hangingPunct="1"/>
              <a:t>‹N›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12/3/2015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2AA957AF-53C0-420B-9C2D-77DB1416566C}" type="slidenum">
              <a:rPr kumimoji="0" lang="en-US" smtClean="0"/>
              <a:pPr eaLnBrk="1" latinLnBrk="0" hangingPunct="1"/>
              <a:t>‹N›</a:t>
            </a:fld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12/3/2015</a:t>
            </a:fld>
            <a:endParaRPr lang="en-US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2AA957AF-53C0-420B-9C2D-77DB1416566C}" type="slidenum">
              <a:rPr kumimoji="0" lang="en-US" smtClean="0"/>
              <a:pPr eaLnBrk="1" latinLnBrk="0" hangingPunct="1"/>
              <a:t>‹N›</a:t>
            </a:fld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12/3/2015</a:t>
            </a:fld>
            <a:endParaRPr lang="en-US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eaLnBrk="1" latinLnBrk="0" hangingPunct="1"/>
            <a:fld id="{2AA957AF-53C0-420B-9C2D-77DB1416566C}" type="slidenum">
              <a:rPr kumimoji="0" lang="en-US" smtClean="0"/>
              <a:pPr eaLnBrk="1" latinLnBrk="0" hangingPunct="1"/>
              <a:t>‹N›</a:t>
            </a:fld>
            <a:endParaRPr kumimoji="0" lang="en-US"/>
          </a:p>
        </p:txBody>
      </p:sp>
      <p:sp>
        <p:nvSpPr>
          <p:cNvPr id="9" name="Segnaposto piè di pagina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12/3/2015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2AA957AF-53C0-420B-9C2D-77DB1416566C}" type="slidenum">
              <a:rPr kumimoji="0" lang="en-US" smtClean="0"/>
              <a:pPr eaLnBrk="1" latinLnBrk="0" hangingPunct="1"/>
              <a:t>‹N›</a:t>
            </a:fld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12/3/2015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pPr eaLnBrk="1" latinLnBrk="0" hangingPunct="1"/>
            <a:fld id="{2AA957AF-53C0-420B-9C2D-77DB1416566C}" type="slidenum">
              <a:rPr kumimoji="0" lang="en-US" smtClean="0"/>
              <a:pPr eaLnBrk="1" latinLnBrk="0" hangingPunct="1"/>
              <a:t>‹N›</a:t>
            </a:fld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it-IT" smtClean="0"/>
              <a:t>Fare clic sull'icona per inserire un'immagine</a:t>
            </a:r>
            <a:endParaRPr kumimoji="0" lang="en-US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12/3/2015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2AA957AF-53C0-420B-9C2D-77DB1416566C}" type="slidenum">
              <a:rPr kumimoji="0" lang="en-US" smtClean="0"/>
              <a:pPr eaLnBrk="1" latinLnBrk="0" hangingPunct="1"/>
              <a:t>‹N›</a:t>
            </a:fld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igura a mano libera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Figura a mano libera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egnaposto titolo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0" name="Segnaposto testo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  <p:sp>
        <p:nvSpPr>
          <p:cNvPr id="10" name="Segnaposto data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12/3/2015</a:t>
            </a:fld>
            <a:endParaRPr lang="en-US" sz="1000">
              <a:solidFill>
                <a:schemeClr val="tx2">
                  <a:shade val="50000"/>
                </a:schemeClr>
              </a:solidFill>
            </a:endParaRPr>
          </a:p>
        </p:txBody>
      </p:sp>
      <p:sp>
        <p:nvSpPr>
          <p:cNvPr id="22" name="Segnaposto piè di pagina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pPr algn="ctr" eaLnBrk="1" latinLnBrk="0" hangingPunct="1"/>
            <a:endParaRPr kumimoji="0" lang="en-US" sz="1000" dirty="0">
              <a:solidFill>
                <a:schemeClr val="tx2">
                  <a:shade val="50000"/>
                </a:schemeClr>
              </a:solidFill>
            </a:endParaRPr>
          </a:p>
        </p:txBody>
      </p:sp>
      <p:sp>
        <p:nvSpPr>
          <p:cNvPr id="18" name="Segnaposto numero diapositiva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pPr eaLnBrk="1" latinLnBrk="0" hangingPunct="1"/>
            <a:fld id="{2AA957AF-53C0-420B-9C2D-77DB1416566C}" type="slidenum">
              <a:rPr kumimoji="0" lang="en-US" smtClean="0"/>
              <a:pPr eaLnBrk="1" latinLnBrk="0" hangingPunct="1"/>
              <a:t>‹N›</a:t>
            </a:fld>
            <a:endParaRPr kumimoji="0" lang="en-US" sz="1000" dirty="0">
              <a:solidFill>
                <a:schemeClr val="tx2">
                  <a:shade val="50000"/>
                </a:schemeClr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0" y="1844824"/>
            <a:ext cx="6652260" cy="2301240"/>
          </a:xfrm>
        </p:spPr>
        <p:txBody>
          <a:bodyPr>
            <a:normAutofit/>
          </a:bodyPr>
          <a:lstStyle/>
          <a:p>
            <a:pPr algn="ctr"/>
            <a:r>
              <a:rPr lang="it-IT" sz="3600" dirty="0" smtClean="0"/>
              <a:t>Dr. Daniele Cataldi</a:t>
            </a:r>
            <a:endParaRPr lang="it-IT" sz="36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0" y="49158"/>
            <a:ext cx="6606540" cy="1752600"/>
          </a:xfrm>
        </p:spPr>
        <p:txBody>
          <a:bodyPr>
            <a:noAutofit/>
          </a:bodyPr>
          <a:lstStyle/>
          <a:p>
            <a:pPr algn="ctr"/>
            <a:r>
              <a:rPr lang="it-IT" sz="3600" dirty="0" smtClean="0"/>
              <a:t>Monte Fiore e Allineamenti</a:t>
            </a:r>
            <a:endParaRPr lang="it-IT" sz="3600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2934072"/>
            <a:ext cx="2792218" cy="2777954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81" y="2946834"/>
            <a:ext cx="2801991" cy="2801991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53" r="37053"/>
          <a:stretch/>
        </p:blipFill>
        <p:spPr>
          <a:xfrm>
            <a:off x="6928339" y="31998"/>
            <a:ext cx="22156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91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9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9188"/>
            <a:ext cx="9144000" cy="1143000"/>
          </a:xfrm>
        </p:spPr>
        <p:txBody>
          <a:bodyPr/>
          <a:lstStyle/>
          <a:p>
            <a:pPr algn="ctr"/>
            <a:r>
              <a:rPr lang="it-IT" dirty="0" smtClean="0"/>
              <a:t>La Piramide</a:t>
            </a:r>
            <a:endParaRPr lang="it-IT" dirty="0"/>
          </a:p>
        </p:txBody>
      </p:sp>
      <p:pic>
        <p:nvPicPr>
          <p:cNvPr id="21" name="Immagin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792088" cy="792088"/>
          </a:xfrm>
          <a:prstGeom prst="rect">
            <a:avLst/>
          </a:prstGeom>
        </p:spPr>
      </p:pic>
      <p:pic>
        <p:nvPicPr>
          <p:cNvPr id="5" name="Immagine 4"/>
          <p:cNvPicPr/>
          <p:nvPr/>
        </p:nvPicPr>
        <p:blipFill>
          <a:blip r:embed="rId3"/>
          <a:stretch>
            <a:fillRect/>
          </a:stretch>
        </p:blipFill>
        <p:spPr>
          <a:xfrm>
            <a:off x="96074" y="1787958"/>
            <a:ext cx="5143500" cy="4752975"/>
          </a:xfrm>
          <a:prstGeom prst="rect">
            <a:avLst/>
          </a:prstGeom>
        </p:spPr>
      </p:pic>
      <p:cxnSp>
        <p:nvCxnSpPr>
          <p:cNvPr id="7" name="Connettore 1 6"/>
          <p:cNvCxnSpPr/>
          <p:nvPr/>
        </p:nvCxnSpPr>
        <p:spPr>
          <a:xfrm>
            <a:off x="2944436" y="2003982"/>
            <a:ext cx="1800200" cy="1008112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1 8"/>
          <p:cNvCxnSpPr/>
          <p:nvPr/>
        </p:nvCxnSpPr>
        <p:spPr>
          <a:xfrm flipH="1">
            <a:off x="1072228" y="2003982"/>
            <a:ext cx="1872208" cy="648072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1 10"/>
          <p:cNvCxnSpPr/>
          <p:nvPr/>
        </p:nvCxnSpPr>
        <p:spPr>
          <a:xfrm flipH="1">
            <a:off x="3844536" y="3012094"/>
            <a:ext cx="900100" cy="2952328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1 12"/>
          <p:cNvCxnSpPr/>
          <p:nvPr/>
        </p:nvCxnSpPr>
        <p:spPr>
          <a:xfrm>
            <a:off x="1072228" y="2652054"/>
            <a:ext cx="216024" cy="3024336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1 14"/>
          <p:cNvCxnSpPr/>
          <p:nvPr/>
        </p:nvCxnSpPr>
        <p:spPr>
          <a:xfrm>
            <a:off x="1288252" y="5676390"/>
            <a:ext cx="2556284" cy="288032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1 18"/>
          <p:cNvCxnSpPr>
            <a:endCxn id="40" idx="7"/>
          </p:cNvCxnSpPr>
          <p:nvPr/>
        </p:nvCxnSpPr>
        <p:spPr>
          <a:xfrm flipH="1">
            <a:off x="3155926" y="3012094"/>
            <a:ext cx="1588710" cy="707946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1 21"/>
          <p:cNvCxnSpPr>
            <a:endCxn id="40" idx="1"/>
          </p:cNvCxnSpPr>
          <p:nvPr/>
        </p:nvCxnSpPr>
        <p:spPr>
          <a:xfrm>
            <a:off x="1072228" y="2652054"/>
            <a:ext cx="1373004" cy="1012697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1 23"/>
          <p:cNvCxnSpPr>
            <a:endCxn id="40" idx="3"/>
          </p:cNvCxnSpPr>
          <p:nvPr/>
        </p:nvCxnSpPr>
        <p:spPr>
          <a:xfrm flipV="1">
            <a:off x="1288252" y="4392378"/>
            <a:ext cx="1100374" cy="1284012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1 25"/>
          <p:cNvCxnSpPr>
            <a:endCxn id="40" idx="5"/>
          </p:cNvCxnSpPr>
          <p:nvPr/>
        </p:nvCxnSpPr>
        <p:spPr>
          <a:xfrm flipH="1" flipV="1">
            <a:off x="3099320" y="4447667"/>
            <a:ext cx="745216" cy="1516755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asellaDiTesto 29"/>
          <p:cNvSpPr txBox="1"/>
          <p:nvPr/>
        </p:nvSpPr>
        <p:spPr>
          <a:xfrm>
            <a:off x="5364088" y="5834577"/>
            <a:ext cx="3672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 smtClean="0"/>
              <a:t>Piramide a base pentagonale, presente su Marte, nella Valle di Cydonia.</a:t>
            </a:r>
            <a:endParaRPr lang="it-IT" dirty="0"/>
          </a:p>
        </p:txBody>
      </p:sp>
      <p:pic>
        <p:nvPicPr>
          <p:cNvPr id="1026" name="Immagine 4" descr="http://3.bp.blogspot.com/_FbKXjiza0-0/TQtUbUI-9pI/AAAAAAAAALE/jfoyPjIzZkc/s1600/thumbnai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675911"/>
            <a:ext cx="1800200" cy="207319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ydoni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0" r="19502"/>
          <a:stretch>
            <a:fillRect/>
          </a:stretch>
        </p:blipFill>
        <p:spPr bwMode="auto">
          <a:xfrm rot="5400000">
            <a:off x="6317818" y="652580"/>
            <a:ext cx="1764948" cy="367240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Connettore 1 13"/>
          <p:cNvCxnSpPr/>
          <p:nvPr/>
        </p:nvCxnSpPr>
        <p:spPr>
          <a:xfrm flipH="1" flipV="1">
            <a:off x="6205324" y="3236346"/>
            <a:ext cx="72008" cy="439565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16"/>
          <p:cNvCxnSpPr/>
          <p:nvPr/>
        </p:nvCxnSpPr>
        <p:spPr>
          <a:xfrm flipH="1" flipV="1">
            <a:off x="6516216" y="2864876"/>
            <a:ext cx="1584176" cy="799605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ttangolo 17"/>
          <p:cNvSpPr/>
          <p:nvPr/>
        </p:nvSpPr>
        <p:spPr>
          <a:xfrm>
            <a:off x="6193894" y="2876304"/>
            <a:ext cx="322322" cy="39980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40" name="Ovale 39"/>
          <p:cNvSpPr/>
          <p:nvPr/>
        </p:nvSpPr>
        <p:spPr>
          <a:xfrm rot="266902">
            <a:off x="2268220" y="3540144"/>
            <a:ext cx="1008112" cy="1032130"/>
          </a:xfrm>
          <a:prstGeom prst="ellipse">
            <a:avLst/>
          </a:prstGeom>
          <a:noFill/>
          <a:ln w="12700"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437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0" grpId="0"/>
      <p:bldP spid="18" grpId="0" animBg="1"/>
      <p:bldP spid="4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9188"/>
            <a:ext cx="9144000" cy="1143000"/>
          </a:xfrm>
        </p:spPr>
        <p:txBody>
          <a:bodyPr/>
          <a:lstStyle/>
          <a:p>
            <a:pPr algn="ctr"/>
            <a:r>
              <a:rPr lang="it-IT" dirty="0" smtClean="0"/>
              <a:t>Altri esempi in Europa</a:t>
            </a:r>
            <a:endParaRPr lang="it-IT" dirty="0"/>
          </a:p>
        </p:txBody>
      </p:sp>
      <p:pic>
        <p:nvPicPr>
          <p:cNvPr id="21" name="Immagin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792088" cy="792088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84784"/>
            <a:ext cx="5638800" cy="3438525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251520" y="5069042"/>
            <a:ext cx="86901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 smtClean="0"/>
              <a:t>Piramide di </a:t>
            </a:r>
            <a:r>
              <a:rPr lang="it-IT" dirty="0" err="1" smtClean="0"/>
              <a:t>Silburi</a:t>
            </a:r>
            <a:r>
              <a:rPr lang="it-IT" dirty="0" smtClean="0"/>
              <a:t> Hill – Inghilterra – Formazione naturale plasmata dall’uomo simile a Monte Fiore. Alta circa 30 metri (ovvero 1/3 di Monte Fiore), è oggi classificato come il più alto tumulo europeo realizzato dall’uomo in epoca preistorica. Formata prevalentemente da gesso e argilla.</a:t>
            </a:r>
            <a:endParaRPr lang="it-IT" dirty="0"/>
          </a:p>
        </p:txBody>
      </p:sp>
      <p:pic>
        <p:nvPicPr>
          <p:cNvPr id="10" name="Picture 2" descr="SilburyHill gobeirn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265833"/>
            <a:ext cx="2857500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922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9188"/>
            <a:ext cx="9144000" cy="1143000"/>
          </a:xfrm>
        </p:spPr>
        <p:txBody>
          <a:bodyPr/>
          <a:lstStyle/>
          <a:p>
            <a:pPr algn="ctr"/>
            <a:r>
              <a:rPr lang="it-IT" dirty="0" smtClean="0"/>
              <a:t>Altri esempi in Bolivia</a:t>
            </a:r>
            <a:endParaRPr lang="it-IT" dirty="0"/>
          </a:p>
        </p:txBody>
      </p:sp>
      <p:pic>
        <p:nvPicPr>
          <p:cNvPr id="21" name="Immagin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792088" cy="792088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786594" y="5317268"/>
            <a:ext cx="762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 smtClean="0"/>
              <a:t>Piramide scoperta in Bolivia, presso il Municipio di </a:t>
            </a:r>
            <a:r>
              <a:rPr lang="it-IT" dirty="0" err="1" smtClean="0"/>
              <a:t>Mairana</a:t>
            </a:r>
            <a:r>
              <a:rPr lang="it-IT" dirty="0" smtClean="0"/>
              <a:t>, dipartimento di Santa Cruz. È risalente a circa 2.000 a.C. Alta 14 metri è una delle opere realizzate dall’uomo che simulano le grandi piramidi coniche di origine naturale e poi rimodellate.</a:t>
            </a:r>
            <a:endParaRPr lang="it-IT" dirty="0"/>
          </a:p>
        </p:txBody>
      </p:sp>
      <p:pic>
        <p:nvPicPr>
          <p:cNvPr id="2050" name="Picture 2" descr="http://www.messagetoeagle.com/images2/pyramidbolivia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594" y="1115192"/>
            <a:ext cx="7620000" cy="419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3062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9188"/>
            <a:ext cx="9144000" cy="1143000"/>
          </a:xfrm>
        </p:spPr>
        <p:txBody>
          <a:bodyPr/>
          <a:lstStyle/>
          <a:p>
            <a:pPr algn="ctr"/>
            <a:r>
              <a:rPr lang="it-IT" dirty="0" smtClean="0"/>
              <a:t>Altri esempi in Messico</a:t>
            </a:r>
            <a:endParaRPr lang="it-IT" dirty="0"/>
          </a:p>
        </p:txBody>
      </p:sp>
      <p:pic>
        <p:nvPicPr>
          <p:cNvPr id="21" name="Immagin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792088" cy="792088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1779196" y="5317268"/>
            <a:ext cx="56347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 smtClean="0"/>
              <a:t>Piramide di </a:t>
            </a:r>
            <a:r>
              <a:rPr lang="it-IT" dirty="0" err="1" smtClean="0"/>
              <a:t>Cuicuilco</a:t>
            </a:r>
            <a:r>
              <a:rPr lang="it-IT" dirty="0" smtClean="0"/>
              <a:t>, risalente secondo i dati ufficiali al 700 a.C. è alta 27 metri di altezza, si trova nei pressi di Città del Messico nel Messico centrale.</a:t>
            </a:r>
            <a:endParaRPr lang="it-IT" dirty="0"/>
          </a:p>
        </p:txBody>
      </p:sp>
      <p:pic>
        <p:nvPicPr>
          <p:cNvPr id="3074" name="Picture 2" descr="http://www.ancient-wisdom.co.uk/Images/countries/American%20pics/cuilcuilc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197" y="1124744"/>
            <a:ext cx="5634794" cy="4051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675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-4432" y="2852936"/>
            <a:ext cx="9144000" cy="1143000"/>
          </a:xfrm>
        </p:spPr>
        <p:txBody>
          <a:bodyPr/>
          <a:lstStyle/>
          <a:p>
            <a:pPr algn="ctr"/>
            <a:r>
              <a:rPr lang="it-IT" dirty="0" smtClean="0"/>
              <a:t>Parte II – Scoperte Correlate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61393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9188"/>
            <a:ext cx="9144000" cy="1143000"/>
          </a:xfrm>
        </p:spPr>
        <p:txBody>
          <a:bodyPr/>
          <a:lstStyle/>
          <a:p>
            <a:pPr algn="ctr"/>
            <a:r>
              <a:rPr lang="it-IT" dirty="0" smtClean="0"/>
              <a:t>Altre Interessanti Scoperte</a:t>
            </a:r>
            <a:endParaRPr lang="it-IT" dirty="0"/>
          </a:p>
        </p:txBody>
      </p:sp>
      <p:pic>
        <p:nvPicPr>
          <p:cNvPr id="21" name="Immagin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792088" cy="792088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84784"/>
            <a:ext cx="4296375" cy="451548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484784"/>
            <a:ext cx="4213367" cy="2411214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4716016" y="3928988"/>
            <a:ext cx="42133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 smtClean="0"/>
              <a:t>Nel Novembre 2015, un’altra scoperta viene realizzata dal sottoscritto. Si riesce ad identificare la presenza di una collinetta di forma tondeggiante, situata a poca distanza da Monte Fiore, sulla quale si proietta la sagoma della vetta di monte fiore, proprio all’alba del Solstizio estivo.</a:t>
            </a:r>
            <a:endParaRPr lang="it-IT" dirty="0"/>
          </a:p>
        </p:txBody>
      </p:sp>
      <p:sp>
        <p:nvSpPr>
          <p:cNvPr id="6" name="Freccia in giù 5"/>
          <p:cNvSpPr/>
          <p:nvPr/>
        </p:nvSpPr>
        <p:spPr>
          <a:xfrm>
            <a:off x="6804248" y="1772816"/>
            <a:ext cx="216024" cy="792088"/>
          </a:xfrm>
          <a:prstGeom prst="down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5212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9188"/>
            <a:ext cx="9144000" cy="1143000"/>
          </a:xfrm>
        </p:spPr>
        <p:txBody>
          <a:bodyPr/>
          <a:lstStyle/>
          <a:p>
            <a:pPr algn="ctr"/>
            <a:r>
              <a:rPr lang="it-IT" dirty="0" smtClean="0"/>
              <a:t>Altre Interessanti Scoperte</a:t>
            </a:r>
            <a:endParaRPr lang="it-IT" dirty="0"/>
          </a:p>
        </p:txBody>
      </p:sp>
      <p:pic>
        <p:nvPicPr>
          <p:cNvPr id="21" name="Immagin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792088" cy="792088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863588" y="5195959"/>
            <a:ext cx="741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Ricostruzione del fenomeno osservabile all’alba del Solstizio estivo.</a:t>
            </a:r>
            <a:endParaRPr lang="it-IT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88" y="1340768"/>
            <a:ext cx="7416824" cy="366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631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9188"/>
            <a:ext cx="9144000" cy="1143000"/>
          </a:xfrm>
        </p:spPr>
        <p:txBody>
          <a:bodyPr/>
          <a:lstStyle/>
          <a:p>
            <a:pPr algn="ctr"/>
            <a:r>
              <a:rPr lang="it-IT" dirty="0" smtClean="0"/>
              <a:t>Altre Interessanti Scoperte</a:t>
            </a:r>
            <a:endParaRPr lang="it-IT" dirty="0"/>
          </a:p>
        </p:txBody>
      </p:sp>
      <p:pic>
        <p:nvPicPr>
          <p:cNvPr id="21" name="Immagin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792088" cy="792088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1201790" y="5244353"/>
            <a:ext cx="67527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 smtClean="0"/>
              <a:t>Tale collinetta è un segno di demarcazione astronomico, alto circa 10 metri rispetto al terreno circostante e realizzato in epoca antichissima, probabilmente quando la Piramide di Monte Fiore venne «costruita».</a:t>
            </a:r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369843"/>
            <a:ext cx="6766892" cy="384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201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algn="ctr"/>
            <a:r>
              <a:rPr lang="it-IT" b="1" dirty="0" smtClean="0"/>
              <a:t>Grazie per l’attenzione</a:t>
            </a:r>
            <a:endParaRPr lang="it-IT" b="1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023" y="980728"/>
            <a:ext cx="5085184" cy="508518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CasellaDiTesto 4"/>
          <p:cNvSpPr txBox="1"/>
          <p:nvPr/>
        </p:nvSpPr>
        <p:spPr>
          <a:xfrm>
            <a:off x="827584" y="6065912"/>
            <a:ext cx="748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www.ltpaobserveproject.com – www.lulu.com/danielecataldi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59844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9188"/>
            <a:ext cx="9144000" cy="1143000"/>
          </a:xfrm>
        </p:spPr>
        <p:txBody>
          <a:bodyPr/>
          <a:lstStyle/>
          <a:p>
            <a:pPr algn="ctr"/>
            <a:r>
              <a:rPr lang="it-IT" dirty="0" smtClean="0"/>
              <a:t>Localizzazione</a:t>
            </a:r>
            <a:endParaRPr lang="it-IT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792088" cy="792088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179512" y="1340768"/>
            <a:ext cx="8784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 smtClean="0"/>
              <a:t>Monte Fiore è una piccola collina alta circa 100 metri che si trova all’interno del Parco Regionale dei Castelli Romani e più precisamente nel comune di Rocca Priora. L’altura è visibile dalla Via del Vivaro e dall’intera area circostante il bivio tra la stessa Via del Vivaro e la Via Tuscolana.</a:t>
            </a:r>
          </a:p>
        </p:txBody>
      </p:sp>
      <p:pic>
        <p:nvPicPr>
          <p:cNvPr id="1026" name="Picture 2" descr="vlcsnap-2015-02-01-11h12m07s244 - elaborazion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19" y="2636912"/>
            <a:ext cx="7244022" cy="4083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7668344" y="3801569"/>
            <a:ext cx="12961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Foto aerea realizzata per mezzo del Drone del gruppo di ricerca</a:t>
            </a:r>
            <a:endParaRPr lang="it-IT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557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1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6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9188"/>
            <a:ext cx="9144000" cy="1143000"/>
          </a:xfrm>
        </p:spPr>
        <p:txBody>
          <a:bodyPr/>
          <a:lstStyle/>
          <a:p>
            <a:pPr algn="ctr"/>
            <a:r>
              <a:rPr lang="it-IT" dirty="0" smtClean="0"/>
              <a:t>La scoperta</a:t>
            </a:r>
            <a:endParaRPr lang="it-IT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792088" cy="792088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13"/>
          <a:stretch/>
        </p:blipFill>
        <p:spPr>
          <a:xfrm>
            <a:off x="0" y="1440180"/>
            <a:ext cx="9144000" cy="5417820"/>
          </a:xfrm>
          <a:prstGeom prst="rect">
            <a:avLst/>
          </a:prstGeom>
        </p:spPr>
      </p:pic>
      <p:cxnSp>
        <p:nvCxnSpPr>
          <p:cNvPr id="9" name="Connettore 2 8"/>
          <p:cNvCxnSpPr/>
          <p:nvPr/>
        </p:nvCxnSpPr>
        <p:spPr>
          <a:xfrm flipH="1">
            <a:off x="3491880" y="2636912"/>
            <a:ext cx="504056" cy="36004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/>
          <p:cNvCxnSpPr/>
          <p:nvPr/>
        </p:nvCxnSpPr>
        <p:spPr>
          <a:xfrm flipV="1">
            <a:off x="3491880" y="3356992"/>
            <a:ext cx="252028" cy="57606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/>
          <p:cNvCxnSpPr/>
          <p:nvPr/>
        </p:nvCxnSpPr>
        <p:spPr>
          <a:xfrm flipH="1">
            <a:off x="4860032" y="3356992"/>
            <a:ext cx="504056" cy="36004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/>
          <p:cNvCxnSpPr/>
          <p:nvPr/>
        </p:nvCxnSpPr>
        <p:spPr>
          <a:xfrm>
            <a:off x="8460432" y="5085184"/>
            <a:ext cx="216024" cy="7920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/>
          <p:cNvCxnSpPr/>
          <p:nvPr/>
        </p:nvCxnSpPr>
        <p:spPr>
          <a:xfrm flipV="1">
            <a:off x="2267744" y="2816932"/>
            <a:ext cx="432048" cy="54006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/>
          <p:cNvCxnSpPr/>
          <p:nvPr/>
        </p:nvCxnSpPr>
        <p:spPr>
          <a:xfrm flipH="1" flipV="1">
            <a:off x="1115616" y="1772816"/>
            <a:ext cx="2016224" cy="7200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/>
          <p:cNvSpPr txBox="1"/>
          <p:nvPr/>
        </p:nvSpPr>
        <p:spPr>
          <a:xfrm>
            <a:off x="3126120" y="1651660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Monte Fiore</a:t>
            </a:r>
            <a:endParaRPr lang="it-IT" dirty="0"/>
          </a:p>
        </p:txBody>
      </p:sp>
      <p:sp>
        <p:nvSpPr>
          <p:cNvPr id="21" name="CasellaDiTesto 20"/>
          <p:cNvSpPr txBox="1"/>
          <p:nvPr/>
        </p:nvSpPr>
        <p:spPr>
          <a:xfrm>
            <a:off x="1869083" y="3356992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Cori</a:t>
            </a:r>
            <a:endParaRPr lang="it-IT" dirty="0"/>
          </a:p>
        </p:txBody>
      </p:sp>
      <p:sp>
        <p:nvSpPr>
          <p:cNvPr id="22" name="CasellaDiTesto 21"/>
          <p:cNvSpPr txBox="1"/>
          <p:nvPr/>
        </p:nvSpPr>
        <p:spPr>
          <a:xfrm>
            <a:off x="4017263" y="2399824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Norba</a:t>
            </a:r>
            <a:endParaRPr lang="it-IT" dirty="0"/>
          </a:p>
        </p:txBody>
      </p:sp>
      <p:sp>
        <p:nvSpPr>
          <p:cNvPr id="23" name="CasellaDiTesto 22"/>
          <p:cNvSpPr txBox="1"/>
          <p:nvPr/>
        </p:nvSpPr>
        <p:spPr>
          <a:xfrm>
            <a:off x="3053298" y="39644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Norma</a:t>
            </a:r>
            <a:endParaRPr lang="it-IT" dirty="0"/>
          </a:p>
        </p:txBody>
      </p:sp>
      <p:sp>
        <p:nvSpPr>
          <p:cNvPr id="24" name="CasellaDiTesto 23"/>
          <p:cNvSpPr txBox="1"/>
          <p:nvPr/>
        </p:nvSpPr>
        <p:spPr>
          <a:xfrm>
            <a:off x="5364088" y="3156394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Sezze</a:t>
            </a:r>
            <a:endParaRPr lang="it-IT" dirty="0"/>
          </a:p>
        </p:txBody>
      </p:sp>
      <p:sp>
        <p:nvSpPr>
          <p:cNvPr id="25" name="CasellaDiTesto 24"/>
          <p:cNvSpPr txBox="1"/>
          <p:nvPr/>
        </p:nvSpPr>
        <p:spPr>
          <a:xfrm>
            <a:off x="7884368" y="4715852"/>
            <a:ext cx="1133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Terracina</a:t>
            </a:r>
            <a:endParaRPr lang="it-IT" dirty="0"/>
          </a:p>
        </p:txBody>
      </p:sp>
      <p:sp>
        <p:nvSpPr>
          <p:cNvPr id="26" name="CasellaDiTesto 25"/>
          <p:cNvSpPr txBox="1"/>
          <p:nvPr/>
        </p:nvSpPr>
        <p:spPr>
          <a:xfrm>
            <a:off x="107505" y="4715852"/>
            <a:ext cx="31683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 smtClean="0">
                <a:solidFill>
                  <a:srgbClr val="FFFF00"/>
                </a:solidFill>
              </a:rPr>
              <a:t>L’allineamento con i maggiori centri megalitici presenti nell’area a ridosso della Pianura Pontina.</a:t>
            </a:r>
          </a:p>
        </p:txBody>
      </p:sp>
    </p:spTree>
    <p:extLst>
      <p:ext uri="{BB962C8B-B14F-4D97-AF65-F5344CB8AC3E}">
        <p14:creationId xmlns:p14="http://schemas.microsoft.com/office/powerpoint/2010/main" val="401262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9188"/>
            <a:ext cx="9144000" cy="1143000"/>
          </a:xfrm>
        </p:spPr>
        <p:txBody>
          <a:bodyPr/>
          <a:lstStyle/>
          <a:p>
            <a:pPr algn="ctr"/>
            <a:r>
              <a:rPr lang="it-IT" dirty="0" smtClean="0"/>
              <a:t>Tracce Megalitiche</a:t>
            </a:r>
            <a:endParaRPr lang="it-IT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792088" cy="79208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1859"/>
            <a:ext cx="3957532" cy="1855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" y="3052615"/>
            <a:ext cx="3957529" cy="1855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1565830" y="1884739"/>
            <a:ext cx="82586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dirty="0" smtClean="0"/>
              <a:t>Sezze</a:t>
            </a:r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1686266" y="3795495"/>
            <a:ext cx="60785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dirty="0" smtClean="0"/>
              <a:t>Cori</a:t>
            </a:r>
            <a:endParaRPr lang="it-IT" dirty="0"/>
          </a:p>
        </p:txBody>
      </p:sp>
      <p:pic>
        <p:nvPicPr>
          <p:cNvPr id="1029" name="Picture 5" descr="http://static.panoramio.com/photos/large/627473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869" y="1141859"/>
            <a:ext cx="5021131" cy="3765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6226912" y="2840117"/>
            <a:ext cx="81304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dirty="0" err="1" smtClean="0"/>
              <a:t>Norba</a:t>
            </a:r>
            <a:endParaRPr lang="it-IT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56" t="35686" r="9870" b="27726"/>
          <a:stretch/>
        </p:blipFill>
        <p:spPr bwMode="auto">
          <a:xfrm>
            <a:off x="19932" y="5003998"/>
            <a:ext cx="3937600" cy="1854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sellaDiTesto 7"/>
          <p:cNvSpPr txBox="1"/>
          <p:nvPr/>
        </p:nvSpPr>
        <p:spPr>
          <a:xfrm>
            <a:off x="1542494" y="5746333"/>
            <a:ext cx="87716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dirty="0" smtClean="0"/>
              <a:t>Norma</a:t>
            </a:r>
            <a:endParaRPr lang="it-IT" dirty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" t="19622" r="11461" b="37027"/>
          <a:stretch/>
        </p:blipFill>
        <p:spPr bwMode="auto">
          <a:xfrm>
            <a:off x="4122869" y="5003998"/>
            <a:ext cx="5021131" cy="1854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sellaDiTesto 9"/>
          <p:cNvSpPr txBox="1"/>
          <p:nvPr/>
        </p:nvSpPr>
        <p:spPr>
          <a:xfrm>
            <a:off x="6066580" y="5764803"/>
            <a:ext cx="113370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dirty="0" smtClean="0"/>
              <a:t>Terracina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5393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8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9188"/>
            <a:ext cx="9144000" cy="1143000"/>
          </a:xfrm>
        </p:spPr>
        <p:txBody>
          <a:bodyPr/>
          <a:lstStyle/>
          <a:p>
            <a:pPr algn="ctr"/>
            <a:r>
              <a:rPr lang="it-IT" dirty="0" smtClean="0"/>
              <a:t>La scoperta</a:t>
            </a:r>
            <a:endParaRPr lang="it-IT" dirty="0"/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792088" cy="792088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45"/>
          <a:stretch/>
        </p:blipFill>
        <p:spPr>
          <a:xfrm>
            <a:off x="0" y="1394460"/>
            <a:ext cx="9144000" cy="5477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041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9188"/>
            <a:ext cx="9144000" cy="1143000"/>
          </a:xfrm>
        </p:spPr>
        <p:txBody>
          <a:bodyPr/>
          <a:lstStyle/>
          <a:p>
            <a:pPr algn="ctr"/>
            <a:r>
              <a:rPr lang="it-IT" dirty="0" smtClean="0"/>
              <a:t>La scoperta</a:t>
            </a:r>
            <a:endParaRPr lang="it-IT" dirty="0"/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792088" cy="792088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31"/>
          <a:stretch/>
        </p:blipFill>
        <p:spPr>
          <a:xfrm>
            <a:off x="-9168" y="1403024"/>
            <a:ext cx="9144000" cy="5441224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3854946" y="4662428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Monte Fiore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5966440" y="2395414"/>
            <a:ext cx="710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FF00"/>
                </a:solidFill>
              </a:rPr>
              <a:t>Vetta</a:t>
            </a:r>
            <a:endParaRPr lang="it-IT" dirty="0">
              <a:solidFill>
                <a:srgbClr val="FFFF00"/>
              </a:solidFill>
            </a:endParaRPr>
          </a:p>
        </p:txBody>
      </p:sp>
      <p:cxnSp>
        <p:nvCxnSpPr>
          <p:cNvPr id="10" name="Connettore 2 9"/>
          <p:cNvCxnSpPr/>
          <p:nvPr/>
        </p:nvCxnSpPr>
        <p:spPr>
          <a:xfrm flipH="1">
            <a:off x="4539972" y="2648660"/>
            <a:ext cx="1449328" cy="845512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299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9188"/>
            <a:ext cx="9144000" cy="1143000"/>
          </a:xfrm>
        </p:spPr>
        <p:txBody>
          <a:bodyPr/>
          <a:lstStyle/>
          <a:p>
            <a:pPr algn="ctr"/>
            <a:r>
              <a:rPr lang="it-IT" dirty="0" smtClean="0"/>
              <a:t>La scoperta</a:t>
            </a:r>
            <a:endParaRPr lang="it-IT" dirty="0"/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792088" cy="792088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48152"/>
            <a:ext cx="5038725" cy="403860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5102820"/>
            <a:ext cx="5038724" cy="1724278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5218257" y="1556792"/>
            <a:ext cx="3925743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/>
              <a:t>Nel corso delle indagini realizzate sulla posizione geografica di Monte fiore, ho potuto evidenziare la presenza di un’esatta </a:t>
            </a:r>
            <a:r>
              <a:rPr lang="it-IT" dirty="0" smtClean="0"/>
              <a:t>correlazione </a:t>
            </a:r>
            <a:r>
              <a:rPr lang="it-IT" dirty="0"/>
              <a:t>geometrica e del relativo allineamento della vetta all’alba del Solstizio d’estate. </a:t>
            </a:r>
            <a:endParaRPr lang="it-IT" dirty="0" smtClean="0"/>
          </a:p>
          <a:p>
            <a:pPr algn="just"/>
            <a:endParaRPr lang="it-IT" dirty="0"/>
          </a:p>
          <a:p>
            <a:pPr algn="just"/>
            <a:r>
              <a:rPr lang="it-IT" dirty="0" smtClean="0"/>
              <a:t>In </a:t>
            </a:r>
            <a:r>
              <a:rPr lang="it-IT" dirty="0"/>
              <a:t>questo caso la Collina è </a:t>
            </a:r>
            <a:r>
              <a:rPr lang="it-IT" dirty="0" smtClean="0"/>
              <a:t>caratterizzata </a:t>
            </a:r>
            <a:r>
              <a:rPr lang="it-IT" dirty="0"/>
              <a:t>da </a:t>
            </a:r>
            <a:r>
              <a:rPr lang="it-IT" dirty="0" smtClean="0"/>
              <a:t>una vetta </a:t>
            </a:r>
            <a:r>
              <a:rPr lang="it-IT" dirty="0"/>
              <a:t>concava e di forma ellittica la quale </a:t>
            </a:r>
            <a:r>
              <a:rPr lang="it-IT" dirty="0" smtClean="0"/>
              <a:t>appa</a:t>
            </a:r>
            <a:r>
              <a:rPr lang="it-IT" dirty="0"/>
              <a:t>r</a:t>
            </a:r>
            <a:r>
              <a:rPr lang="it-IT" dirty="0" smtClean="0"/>
              <a:t>e </a:t>
            </a:r>
            <a:r>
              <a:rPr lang="it-IT" dirty="0"/>
              <a:t>divisa </a:t>
            </a:r>
            <a:r>
              <a:rPr lang="it-IT" dirty="0" smtClean="0"/>
              <a:t>simmetricamente in </a:t>
            </a:r>
            <a:r>
              <a:rPr lang="it-IT" dirty="0"/>
              <a:t>due da una depressione non sferica </a:t>
            </a:r>
            <a:r>
              <a:rPr lang="it-IT" dirty="0" smtClean="0"/>
              <a:t>e </a:t>
            </a:r>
            <a:r>
              <a:rPr lang="it-IT" dirty="0"/>
              <a:t>ad angolo </a:t>
            </a:r>
            <a:r>
              <a:rPr lang="it-IT" dirty="0" smtClean="0"/>
              <a:t>acuto</a:t>
            </a:r>
            <a:r>
              <a:rPr lang="it-IT" dirty="0"/>
              <a:t>. </a:t>
            </a:r>
            <a:endParaRPr lang="it-IT" dirty="0" smtClean="0"/>
          </a:p>
          <a:p>
            <a:pPr algn="just"/>
            <a:endParaRPr lang="it-IT" dirty="0"/>
          </a:p>
          <a:p>
            <a:pPr algn="just"/>
            <a:r>
              <a:rPr lang="it-IT" dirty="0" smtClean="0"/>
              <a:t>Ebbene </a:t>
            </a:r>
            <a:r>
              <a:rPr lang="it-IT" dirty="0"/>
              <a:t>tale angolo è direttamente allineato con il Sole al suo sorgere.</a:t>
            </a:r>
          </a:p>
        </p:txBody>
      </p:sp>
    </p:spTree>
    <p:extLst>
      <p:ext uri="{BB962C8B-B14F-4D97-AF65-F5344CB8AC3E}">
        <p14:creationId xmlns:p14="http://schemas.microsoft.com/office/powerpoint/2010/main" val="2110143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9188"/>
            <a:ext cx="9144000" cy="1143000"/>
          </a:xfrm>
        </p:spPr>
        <p:txBody>
          <a:bodyPr/>
          <a:lstStyle/>
          <a:p>
            <a:pPr algn="ctr"/>
            <a:r>
              <a:rPr lang="it-IT" dirty="0" smtClean="0"/>
              <a:t>Allineamento</a:t>
            </a:r>
            <a:endParaRPr lang="it-IT" dirty="0"/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792088" cy="792088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78" y="1201306"/>
            <a:ext cx="9144000" cy="5656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72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9188"/>
            <a:ext cx="9144000" cy="1143000"/>
          </a:xfrm>
        </p:spPr>
        <p:txBody>
          <a:bodyPr/>
          <a:lstStyle/>
          <a:p>
            <a:pPr algn="ctr"/>
            <a:r>
              <a:rPr lang="it-IT" dirty="0" smtClean="0"/>
              <a:t>Allineamento</a:t>
            </a:r>
            <a:endParaRPr lang="it-IT" dirty="0"/>
          </a:p>
        </p:txBody>
      </p:sp>
      <p:pic>
        <p:nvPicPr>
          <p:cNvPr id="21" name="Immagin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792088" cy="792088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1855"/>
            <a:ext cx="9144000" cy="5656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559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Tecnologia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2073</TotalTime>
  <Words>458</Words>
  <Application>Microsoft Office PowerPoint</Application>
  <PresentationFormat>Presentazione su schermo (4:3)</PresentationFormat>
  <Paragraphs>48</Paragraphs>
  <Slides>18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22" baseType="lpstr">
      <vt:lpstr>Arial</vt:lpstr>
      <vt:lpstr>Franklin Gothic Book</vt:lpstr>
      <vt:lpstr>Wingdings 2</vt:lpstr>
      <vt:lpstr>Tecnologia</vt:lpstr>
      <vt:lpstr>Dr. Daniele Cataldi</vt:lpstr>
      <vt:lpstr>Localizzazione</vt:lpstr>
      <vt:lpstr>La scoperta</vt:lpstr>
      <vt:lpstr>Tracce Megalitiche</vt:lpstr>
      <vt:lpstr>La scoperta</vt:lpstr>
      <vt:lpstr>La scoperta</vt:lpstr>
      <vt:lpstr>La scoperta</vt:lpstr>
      <vt:lpstr>Allineamento</vt:lpstr>
      <vt:lpstr>Allineamento</vt:lpstr>
      <vt:lpstr>La Piramide</vt:lpstr>
      <vt:lpstr>Altri esempi in Europa</vt:lpstr>
      <vt:lpstr>Altri esempi in Bolivia</vt:lpstr>
      <vt:lpstr>Altri esempi in Messico</vt:lpstr>
      <vt:lpstr>Parte II – Scoperte Correlate</vt:lpstr>
      <vt:lpstr>Altre Interessanti Scoperte</vt:lpstr>
      <vt:lpstr>Altre Interessanti Scoperte</vt:lpstr>
      <vt:lpstr>Altre Interessanti Scoperte</vt:lpstr>
      <vt:lpstr>Grazie per l’attenzione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Daniele Cataldi</dc:title>
  <dc:creator>User</dc:creator>
  <cp:lastModifiedBy>Daniele Cataldi</cp:lastModifiedBy>
  <cp:revision>50</cp:revision>
  <dcterms:created xsi:type="dcterms:W3CDTF">2015-02-16T06:07:17Z</dcterms:created>
  <dcterms:modified xsi:type="dcterms:W3CDTF">2015-12-03T17:25:04Z</dcterms:modified>
</cp:coreProperties>
</file>