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58" r:id="rId4"/>
    <p:sldId id="278" r:id="rId5"/>
    <p:sldId id="259" r:id="rId6"/>
    <p:sldId id="260" r:id="rId7"/>
    <p:sldId id="289" r:id="rId8"/>
    <p:sldId id="261" r:id="rId9"/>
    <p:sldId id="290" r:id="rId10"/>
    <p:sldId id="291" r:id="rId11"/>
    <p:sldId id="292" r:id="rId12"/>
    <p:sldId id="293" r:id="rId13"/>
    <p:sldId id="294" r:id="rId14"/>
    <p:sldId id="295" r:id="rId15"/>
    <p:sldId id="296" r:id="rId16"/>
    <p:sldId id="297" r:id="rId17"/>
    <p:sldId id="298" r:id="rId18"/>
    <p:sldId id="277"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70" d="100"/>
          <a:sy n="70" d="100"/>
        </p:scale>
        <p:origin x="96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6E5DD-E350-41AD-80F3-FE2656C23CDA}" type="datetimeFigureOut">
              <a:rPr lang="it-IT" smtClean="0"/>
              <a:t>09/06/2016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1717-FF4F-48D0-87BB-102360484A82}" type="slidenum">
              <a:rPr lang="it-IT" smtClean="0"/>
              <a:t>‹N›</a:t>
            </a:fld>
            <a:endParaRPr lang="it-IT"/>
          </a:p>
        </p:txBody>
      </p:sp>
    </p:spTree>
    <p:extLst>
      <p:ext uri="{BB962C8B-B14F-4D97-AF65-F5344CB8AC3E}">
        <p14:creationId xmlns:p14="http://schemas.microsoft.com/office/powerpoint/2010/main" val="366825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8F21717-FF4F-48D0-87BB-102360484A82}" type="slidenum">
              <a:rPr lang="it-IT" smtClean="0"/>
              <a:t>12</a:t>
            </a:fld>
            <a:endParaRPr lang="it-IT"/>
          </a:p>
        </p:txBody>
      </p:sp>
    </p:spTree>
    <p:extLst>
      <p:ext uri="{BB962C8B-B14F-4D97-AF65-F5344CB8AC3E}">
        <p14:creationId xmlns:p14="http://schemas.microsoft.com/office/powerpoint/2010/main" val="243731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F49D355-16BD-4E45-BD9A-5EA878CF7CBD}" type="datetimeFigureOut">
              <a:rPr lang="it-IT" smtClean="0"/>
              <a:t>09/06/2016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t>09/06/2016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t>09/06/2016</a:t>
            </a:fld>
            <a:endParaRPr lang="it-IT"/>
          </a:p>
        </p:txBody>
      </p:sp>
      <p:sp>
        <p:nvSpPr>
          <p:cNvPr id="8" name="Segnaposto numero diapositiva 7"/>
          <p:cNvSpPr>
            <a:spLocks noGrp="1"/>
          </p:cNvSpPr>
          <p:nvPr>
            <p:ph type="sldNum" sz="quarter" idx="11"/>
          </p:nvPr>
        </p:nvSpPr>
        <p:spPr/>
        <p:txBody>
          <a:bodyPr/>
          <a:lstStyle/>
          <a:p>
            <a:fld id="{E7A41E1B-4F70-4964-A407-84C68BE8251C}" type="slidenum">
              <a:rPr lang="it-IT" smtClean="0"/>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09/06/2016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7F49D355-16BD-4E45-BD9A-5EA878CF7CBD}"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49D355-16BD-4E45-BD9A-5EA878CF7CBD}" type="datetimeFigureOut">
              <a:rPr lang="it-IT" smtClean="0"/>
              <a:t>09/06/2016</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7A41E1B-4F70-4964-A407-84C68BE8251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573016"/>
            <a:ext cx="5114959" cy="1027544"/>
          </a:xfrm>
        </p:spPr>
        <p:txBody>
          <a:bodyPr/>
          <a:lstStyle/>
          <a:p>
            <a:pPr algn="ctr"/>
            <a:r>
              <a:rPr lang="it-IT" b="0" cap="none"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Doline di Telese</a:t>
            </a:r>
            <a:endParaRPr lang="it-IT" b="0" cap="none"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3" name="Sottotitolo 2"/>
          <p:cNvSpPr>
            <a:spLocks noGrp="1"/>
          </p:cNvSpPr>
          <p:nvPr>
            <p:ph type="subTitle" idx="1"/>
          </p:nvPr>
        </p:nvSpPr>
        <p:spPr>
          <a:xfrm>
            <a:off x="255312" y="116632"/>
            <a:ext cx="5468816" cy="3024336"/>
          </a:xfrm>
        </p:spPr>
        <p:txBody>
          <a:bodyPr>
            <a:noAutofit/>
          </a:bodyPr>
          <a:lstStyle/>
          <a:p>
            <a:pPr algn="ctr"/>
            <a:r>
              <a:rPr lang="it-IT"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Opere Plastiche Megalitiche</a:t>
            </a:r>
            <a:endParaRPr lang="it-IT"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asellaDiTesto 3"/>
          <p:cNvSpPr txBox="1"/>
          <p:nvPr/>
        </p:nvSpPr>
        <p:spPr>
          <a:xfrm>
            <a:off x="251520" y="4861902"/>
            <a:ext cx="5256584" cy="1631216"/>
          </a:xfrm>
          <a:prstGeom prst="rect">
            <a:avLst/>
          </a:prstGeom>
          <a:noFill/>
        </p:spPr>
        <p:txBody>
          <a:bodyPr wrap="square" rtlCol="0">
            <a:spAutoFit/>
          </a:bodyPr>
          <a:lstStyle/>
          <a:p>
            <a:pPr algn="ctr"/>
            <a:r>
              <a:rPr lang="it-IT"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 Daniele Cataldi</a:t>
            </a:r>
          </a:p>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LTPA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Observer</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Project</a:t>
            </a:r>
          </a:p>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Radio Emissions Project</a:t>
            </a:r>
            <a:endPar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05" r="19798"/>
          <a:stretch/>
        </p:blipFill>
        <p:spPr bwMode="auto">
          <a:xfrm>
            <a:off x="5693064" y="-9424"/>
            <a:ext cx="3456384" cy="68674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252" y="116632"/>
            <a:ext cx="2520280" cy="2520280"/>
          </a:xfrm>
          <a:prstGeom prst="rect">
            <a:avLst/>
          </a:prstGeom>
        </p:spPr>
      </p:pic>
    </p:spTree>
    <p:extLst>
      <p:ext uri="{BB962C8B-B14F-4D97-AF65-F5344CB8AC3E}">
        <p14:creationId xmlns:p14="http://schemas.microsoft.com/office/powerpoint/2010/main" val="2893105848"/>
      </p:ext>
    </p:extLst>
  </p:cSld>
  <p:clrMapOvr>
    <a:masterClrMapping/>
  </p:clrMapOvr>
  <mc:AlternateContent xmlns:mc="http://schemas.openxmlformats.org/markup-compatibility/2006" xmlns:p14="http://schemas.microsoft.com/office/powerpoint/2010/main">
    <mc:Choice Requires="p14">
      <p:transition spd="slow" p14:dur="1400" advTm="15620">
        <p14:doors dir="vert"/>
      </p:transition>
    </mc:Choice>
    <mc:Fallback xmlns="">
      <p:transition spd="slow" advTm="156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Astronomico</a:t>
            </a:r>
            <a:endParaRPr lang="it-IT" sz="3600" dirty="0">
              <a:solidFill>
                <a:srgbClr val="FFC000"/>
              </a:solidFill>
            </a:endParaRPr>
          </a:p>
        </p:txBody>
      </p:sp>
      <p:sp>
        <p:nvSpPr>
          <p:cNvPr id="2" name="CasellaDiTesto 1"/>
          <p:cNvSpPr txBox="1"/>
          <p:nvPr/>
        </p:nvSpPr>
        <p:spPr>
          <a:xfrm>
            <a:off x="0" y="658584"/>
            <a:ext cx="9144000" cy="369332"/>
          </a:xfrm>
          <a:prstGeom prst="rect">
            <a:avLst/>
          </a:prstGeom>
          <a:noFill/>
        </p:spPr>
        <p:txBody>
          <a:bodyPr wrap="square" rtlCol="0">
            <a:spAutoFit/>
          </a:bodyPr>
          <a:lstStyle/>
          <a:p>
            <a:pPr algn="ctr"/>
            <a:r>
              <a:rPr lang="it-IT" dirty="0" smtClean="0"/>
              <a:t>Solstizio Estivo - Tramonto</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08920"/>
            <a:ext cx="5581023" cy="3186275"/>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55" y="3370739"/>
            <a:ext cx="2619705" cy="1862635"/>
          </a:xfrm>
          <a:prstGeom prst="rect">
            <a:avLst/>
          </a:prstGeom>
        </p:spPr>
      </p:pic>
      <p:cxnSp>
        <p:nvCxnSpPr>
          <p:cNvPr id="10" name="Connettore 2 9"/>
          <p:cNvCxnSpPr/>
          <p:nvPr/>
        </p:nvCxnSpPr>
        <p:spPr>
          <a:xfrm flipH="1" flipV="1">
            <a:off x="6712480" y="3419120"/>
            <a:ext cx="864096" cy="459301"/>
          </a:xfrm>
          <a:prstGeom prst="straightConnector1">
            <a:avLst/>
          </a:prstGeom>
          <a:ln>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55695"/>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15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6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Astronomico</a:t>
            </a:r>
            <a:endParaRPr lang="it-IT" sz="3600" dirty="0">
              <a:solidFill>
                <a:srgbClr val="FFC000"/>
              </a:solidFill>
            </a:endParaRPr>
          </a:p>
        </p:txBody>
      </p:sp>
      <p:sp>
        <p:nvSpPr>
          <p:cNvPr id="2" name="CasellaDiTesto 1"/>
          <p:cNvSpPr txBox="1"/>
          <p:nvPr/>
        </p:nvSpPr>
        <p:spPr>
          <a:xfrm>
            <a:off x="0" y="658584"/>
            <a:ext cx="9144000" cy="369332"/>
          </a:xfrm>
          <a:prstGeom prst="rect">
            <a:avLst/>
          </a:prstGeom>
          <a:noFill/>
        </p:spPr>
        <p:txBody>
          <a:bodyPr wrap="square" rtlCol="0">
            <a:spAutoFit/>
          </a:bodyPr>
          <a:lstStyle/>
          <a:p>
            <a:pPr algn="ctr"/>
            <a:r>
              <a:rPr lang="it-IT" dirty="0" smtClean="0"/>
              <a:t>Solstizio Invernale - Tramonto</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08920"/>
            <a:ext cx="5581022" cy="3186275"/>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55" y="3370739"/>
            <a:ext cx="2619705" cy="1862635"/>
          </a:xfrm>
          <a:prstGeom prst="rect">
            <a:avLst/>
          </a:prstGeom>
        </p:spPr>
      </p:pic>
      <p:cxnSp>
        <p:nvCxnSpPr>
          <p:cNvPr id="10" name="Connettore 2 9"/>
          <p:cNvCxnSpPr/>
          <p:nvPr/>
        </p:nvCxnSpPr>
        <p:spPr>
          <a:xfrm flipH="1">
            <a:off x="6862608" y="4684158"/>
            <a:ext cx="648072" cy="404794"/>
          </a:xfrm>
          <a:prstGeom prst="straightConnector1">
            <a:avLst/>
          </a:prstGeom>
          <a:ln>
            <a:solidFill>
              <a:srgbClr val="FFFF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7507"/>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15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6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1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Geografico</a:t>
            </a:r>
            <a:endParaRPr lang="it-IT" sz="3600" dirty="0">
              <a:solidFill>
                <a:srgbClr val="FFC000"/>
              </a:solidFill>
            </a:endParaRPr>
          </a:p>
        </p:txBody>
      </p:sp>
      <p:sp>
        <p:nvSpPr>
          <p:cNvPr id="2" name="CasellaDiTesto 1"/>
          <p:cNvSpPr txBox="1"/>
          <p:nvPr/>
        </p:nvSpPr>
        <p:spPr>
          <a:xfrm>
            <a:off x="0" y="658584"/>
            <a:ext cx="9144000" cy="923330"/>
          </a:xfrm>
          <a:prstGeom prst="rect">
            <a:avLst/>
          </a:prstGeom>
          <a:noFill/>
        </p:spPr>
        <p:txBody>
          <a:bodyPr wrap="square" rtlCol="0">
            <a:spAutoFit/>
          </a:bodyPr>
          <a:lstStyle/>
          <a:p>
            <a:pPr algn="just"/>
            <a:r>
              <a:rPr lang="it-IT" dirty="0" smtClean="0"/>
              <a:t>L’orientamento astronomico non è l’unico elemento di correlazione ravvisato in questa struttura «naturale», un altro elemento molto importante è l’orientamento verso altre strutture simili:</a:t>
            </a: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271" y="1727215"/>
            <a:ext cx="6372225" cy="3438525"/>
          </a:xfrm>
          <a:prstGeom prst="rect">
            <a:avLst/>
          </a:prstGeom>
        </p:spPr>
      </p:pic>
      <p:sp>
        <p:nvSpPr>
          <p:cNvPr id="4" name="CasellaDiTesto 3"/>
          <p:cNvSpPr txBox="1"/>
          <p:nvPr/>
        </p:nvSpPr>
        <p:spPr>
          <a:xfrm>
            <a:off x="107502" y="5229200"/>
            <a:ext cx="8928994" cy="1477328"/>
          </a:xfrm>
          <a:prstGeom prst="rect">
            <a:avLst/>
          </a:prstGeom>
          <a:noFill/>
        </p:spPr>
        <p:txBody>
          <a:bodyPr wrap="square" rtlCol="0">
            <a:spAutoFit/>
          </a:bodyPr>
          <a:lstStyle/>
          <a:p>
            <a:pPr algn="just"/>
            <a:r>
              <a:rPr lang="it-IT" dirty="0" smtClean="0"/>
              <a:t>In questo esempio la correlazione di orientamento geografico è con due strutture piramidali di origine naturale con:</a:t>
            </a:r>
          </a:p>
          <a:p>
            <a:endParaRPr lang="it-IT" dirty="0"/>
          </a:p>
          <a:p>
            <a:pPr marL="342900" indent="-342900">
              <a:buFont typeface="+mj-lt"/>
              <a:buAutoNum type="arabicPeriod"/>
            </a:pPr>
            <a:r>
              <a:rPr lang="it-IT" dirty="0" smtClean="0">
                <a:solidFill>
                  <a:srgbClr val="FFFF00"/>
                </a:solidFill>
              </a:rPr>
              <a:t>Piramide di Caiazzo.</a:t>
            </a:r>
          </a:p>
          <a:p>
            <a:pPr marL="342900" indent="-342900">
              <a:buFont typeface="+mj-lt"/>
              <a:buAutoNum type="arabicPeriod"/>
            </a:pPr>
            <a:r>
              <a:rPr lang="it-IT" dirty="0" smtClean="0">
                <a:solidFill>
                  <a:srgbClr val="FFFF00"/>
                </a:solidFill>
              </a:rPr>
              <a:t>Piramide di </a:t>
            </a:r>
            <a:r>
              <a:rPr lang="it-IT" dirty="0" err="1" smtClean="0">
                <a:solidFill>
                  <a:srgbClr val="FFFF00"/>
                </a:solidFill>
              </a:rPr>
              <a:t>Fagioneria</a:t>
            </a:r>
            <a:r>
              <a:rPr lang="it-IT" dirty="0" smtClean="0">
                <a:solidFill>
                  <a:srgbClr val="FFFF00"/>
                </a:solidFill>
              </a:rPr>
              <a:t>.</a:t>
            </a:r>
            <a:endParaRPr lang="it-IT" dirty="0">
              <a:solidFill>
                <a:srgbClr val="FFFF00"/>
              </a:solidFill>
            </a:endParaRPr>
          </a:p>
        </p:txBody>
      </p:sp>
      <p:pic>
        <p:nvPicPr>
          <p:cNvPr id="5" name="Immagine 4"/>
          <p:cNvPicPr>
            <a:picLocks noChangeAspect="1"/>
          </p:cNvPicPr>
          <p:nvPr/>
        </p:nvPicPr>
        <p:blipFill>
          <a:blip r:embed="rId4"/>
          <a:stretch>
            <a:fillRect/>
          </a:stretch>
        </p:blipFill>
        <p:spPr>
          <a:xfrm>
            <a:off x="107502" y="1753102"/>
            <a:ext cx="2441888" cy="3412638"/>
          </a:xfrm>
          <a:prstGeom prst="rect">
            <a:avLst/>
          </a:prstGeom>
        </p:spPr>
      </p:pic>
      <p:cxnSp>
        <p:nvCxnSpPr>
          <p:cNvPr id="11" name="Connettore 2 10"/>
          <p:cNvCxnSpPr/>
          <p:nvPr/>
        </p:nvCxnSpPr>
        <p:spPr>
          <a:xfrm>
            <a:off x="2339752" y="3688412"/>
            <a:ext cx="1944216" cy="335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549390" y="3274143"/>
            <a:ext cx="1878594" cy="586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1547664" y="2908223"/>
            <a:ext cx="312906" cy="369332"/>
          </a:xfrm>
          <a:prstGeom prst="rect">
            <a:avLst/>
          </a:prstGeom>
          <a:noFill/>
        </p:spPr>
        <p:txBody>
          <a:bodyPr wrap="none" rtlCol="0">
            <a:spAutoFit/>
          </a:bodyPr>
          <a:lstStyle/>
          <a:p>
            <a:r>
              <a:rPr lang="it-IT" dirty="0" smtClean="0"/>
              <a:t>1</a:t>
            </a:r>
            <a:endParaRPr lang="it-IT" dirty="0"/>
          </a:p>
        </p:txBody>
      </p:sp>
      <p:sp>
        <p:nvSpPr>
          <p:cNvPr id="8" name="CasellaDiTesto 7"/>
          <p:cNvSpPr txBox="1"/>
          <p:nvPr/>
        </p:nvSpPr>
        <p:spPr>
          <a:xfrm>
            <a:off x="1115616" y="3319080"/>
            <a:ext cx="312906" cy="369332"/>
          </a:xfrm>
          <a:prstGeom prst="rect">
            <a:avLst/>
          </a:prstGeom>
          <a:noFill/>
        </p:spPr>
        <p:txBody>
          <a:bodyPr wrap="none" rtlCol="0">
            <a:spAutoFit/>
          </a:bodyPr>
          <a:lstStyle/>
          <a:p>
            <a:r>
              <a:rPr lang="it-IT" dirty="0" smtClean="0"/>
              <a:t>2</a:t>
            </a:r>
            <a:endParaRPr lang="it-IT" dirty="0"/>
          </a:p>
        </p:txBody>
      </p:sp>
    </p:spTree>
    <p:extLst>
      <p:ext uri="{BB962C8B-B14F-4D97-AF65-F5344CB8AC3E}">
        <p14:creationId xmlns:p14="http://schemas.microsoft.com/office/powerpoint/2010/main" val="851684962"/>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3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8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3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8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3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48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Geografico</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Inoltre le Doline di Telese risultano orientate con: l’Opera Plastica di Colle </a:t>
            </a:r>
            <a:r>
              <a:rPr lang="it-IT" dirty="0" err="1" smtClean="0"/>
              <a:t>Maiola</a:t>
            </a:r>
            <a:r>
              <a:rPr lang="it-IT" dirty="0" smtClean="0"/>
              <a:t>, e la Piramide di Rocca d’Arce.</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556792"/>
            <a:ext cx="8790503" cy="4680520"/>
          </a:xfrm>
          <a:prstGeom prst="rect">
            <a:avLst/>
          </a:prstGeom>
        </p:spPr>
      </p:pic>
      <p:sp>
        <p:nvSpPr>
          <p:cNvPr id="6" name="CasellaDiTesto 5"/>
          <p:cNvSpPr txBox="1"/>
          <p:nvPr/>
        </p:nvSpPr>
        <p:spPr>
          <a:xfrm>
            <a:off x="1043608" y="1772816"/>
            <a:ext cx="3672408" cy="369332"/>
          </a:xfrm>
          <a:prstGeom prst="rect">
            <a:avLst/>
          </a:prstGeom>
          <a:noFill/>
        </p:spPr>
        <p:txBody>
          <a:bodyPr wrap="square" rtlCol="0">
            <a:spAutoFit/>
          </a:bodyPr>
          <a:lstStyle/>
          <a:p>
            <a:r>
              <a:rPr lang="it-IT" dirty="0" smtClean="0"/>
              <a:t>Piramide di Rocca d’Arce</a:t>
            </a:r>
            <a:endParaRPr lang="it-IT" dirty="0"/>
          </a:p>
        </p:txBody>
      </p:sp>
      <p:sp>
        <p:nvSpPr>
          <p:cNvPr id="8" name="CasellaDiTesto 7"/>
          <p:cNvSpPr txBox="1"/>
          <p:nvPr/>
        </p:nvSpPr>
        <p:spPr>
          <a:xfrm>
            <a:off x="2771800" y="2636912"/>
            <a:ext cx="3275256" cy="369332"/>
          </a:xfrm>
          <a:prstGeom prst="rect">
            <a:avLst/>
          </a:prstGeom>
          <a:noFill/>
        </p:spPr>
        <p:txBody>
          <a:bodyPr wrap="none" rtlCol="0">
            <a:spAutoFit/>
          </a:bodyPr>
          <a:lstStyle/>
          <a:p>
            <a:r>
              <a:rPr lang="it-IT" dirty="0" smtClean="0"/>
              <a:t>Opera Plastica di Colle </a:t>
            </a:r>
            <a:r>
              <a:rPr lang="it-IT" dirty="0" err="1" smtClean="0"/>
              <a:t>Maiola</a:t>
            </a:r>
            <a:endParaRPr lang="it-IT" dirty="0"/>
          </a:p>
        </p:txBody>
      </p:sp>
      <p:sp>
        <p:nvSpPr>
          <p:cNvPr id="9" name="CasellaDiTesto 8"/>
          <p:cNvSpPr txBox="1"/>
          <p:nvPr/>
        </p:nvSpPr>
        <p:spPr>
          <a:xfrm>
            <a:off x="7160801" y="5866836"/>
            <a:ext cx="1809213" cy="369332"/>
          </a:xfrm>
          <a:prstGeom prst="rect">
            <a:avLst/>
          </a:prstGeom>
          <a:noFill/>
        </p:spPr>
        <p:txBody>
          <a:bodyPr wrap="none" rtlCol="0">
            <a:spAutoFit/>
          </a:bodyPr>
          <a:lstStyle/>
          <a:p>
            <a:r>
              <a:rPr lang="it-IT" dirty="0" smtClean="0"/>
              <a:t>Doline di Telese</a:t>
            </a:r>
            <a:endParaRPr lang="it-IT" dirty="0"/>
          </a:p>
        </p:txBody>
      </p:sp>
      <p:cxnSp>
        <p:nvCxnSpPr>
          <p:cNvPr id="11" name="Connettore 2 10"/>
          <p:cNvCxnSpPr/>
          <p:nvPr/>
        </p:nvCxnSpPr>
        <p:spPr>
          <a:xfrm>
            <a:off x="1070904" y="2070140"/>
            <a:ext cx="1440160" cy="71078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799096" y="2934236"/>
            <a:ext cx="4968552" cy="258299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863572" y="3018229"/>
            <a:ext cx="4044697" cy="369332"/>
          </a:xfrm>
          <a:prstGeom prst="rect">
            <a:avLst/>
          </a:prstGeom>
          <a:noFill/>
        </p:spPr>
        <p:txBody>
          <a:bodyPr wrap="none" rtlCol="0">
            <a:spAutoFit/>
          </a:bodyPr>
          <a:lstStyle/>
          <a:p>
            <a:r>
              <a:rPr lang="it-IT" dirty="0" smtClean="0"/>
              <a:t>Circolo di pietre di Monte </a:t>
            </a:r>
            <a:r>
              <a:rPr lang="it-IT" dirty="0" err="1" smtClean="0"/>
              <a:t>Sambucaro</a:t>
            </a:r>
            <a:r>
              <a:rPr lang="it-IT" dirty="0" smtClean="0"/>
              <a:t> </a:t>
            </a:r>
            <a:endParaRPr lang="it-IT" dirty="0"/>
          </a:p>
        </p:txBody>
      </p:sp>
    </p:spTree>
    <p:extLst>
      <p:ext uri="{BB962C8B-B14F-4D97-AF65-F5344CB8AC3E}">
        <p14:creationId xmlns:p14="http://schemas.microsoft.com/office/powerpoint/2010/main" val="2006591498"/>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5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0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55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505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4866182" y="4110012"/>
            <a:ext cx="4019550" cy="2238375"/>
          </a:xfrm>
          <a:prstGeom prst="rect">
            <a:avLst/>
          </a:prstGeom>
        </p:spPr>
      </p:pic>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Geografico</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Inoltre le Doline di Telese risultano orientate con: l’Opera Plastica di Colle </a:t>
            </a:r>
            <a:r>
              <a:rPr lang="it-IT" dirty="0" err="1" smtClean="0"/>
              <a:t>Maiola</a:t>
            </a:r>
            <a:r>
              <a:rPr lang="it-IT" dirty="0" smtClean="0"/>
              <a:t>, e la Piramide di Rocca d’Arce.</a:t>
            </a: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4095750" cy="5067300"/>
          </a:xfrm>
          <a:prstGeom prst="rect">
            <a:avLst/>
          </a:prstGeom>
        </p:spPr>
      </p:pic>
      <p:sp>
        <p:nvSpPr>
          <p:cNvPr id="4" name="CasellaDiTesto 3"/>
          <p:cNvSpPr txBox="1"/>
          <p:nvPr/>
        </p:nvSpPr>
        <p:spPr>
          <a:xfrm>
            <a:off x="4546133" y="1772816"/>
            <a:ext cx="4314001" cy="369332"/>
          </a:xfrm>
          <a:prstGeom prst="rect">
            <a:avLst/>
          </a:prstGeom>
          <a:noFill/>
        </p:spPr>
        <p:txBody>
          <a:bodyPr wrap="none" rtlCol="0">
            <a:spAutoFit/>
          </a:bodyPr>
          <a:lstStyle/>
          <a:p>
            <a:r>
              <a:rPr lang="it-IT" dirty="0" smtClean="0"/>
              <a:t>Doline di Monte Morrone e Pesco Solido</a:t>
            </a:r>
            <a:endParaRPr lang="it-IT" dirty="0"/>
          </a:p>
        </p:txBody>
      </p:sp>
      <p:sp>
        <p:nvSpPr>
          <p:cNvPr id="10" name="CasellaDiTesto 9"/>
          <p:cNvSpPr txBox="1"/>
          <p:nvPr/>
        </p:nvSpPr>
        <p:spPr>
          <a:xfrm>
            <a:off x="5580112" y="5805264"/>
            <a:ext cx="2775119" cy="369332"/>
          </a:xfrm>
          <a:prstGeom prst="rect">
            <a:avLst/>
          </a:prstGeom>
          <a:noFill/>
        </p:spPr>
        <p:txBody>
          <a:bodyPr wrap="none" rtlCol="0">
            <a:spAutoFit/>
          </a:bodyPr>
          <a:lstStyle/>
          <a:p>
            <a:r>
              <a:rPr lang="it-IT" dirty="0" smtClean="0"/>
              <a:t>Piramide di Rocca d’Arce</a:t>
            </a:r>
            <a:endParaRPr lang="it-IT" dirty="0"/>
          </a:p>
        </p:txBody>
      </p:sp>
      <p:cxnSp>
        <p:nvCxnSpPr>
          <p:cNvPr id="12" name="Connettore 2 11"/>
          <p:cNvCxnSpPr>
            <a:stCxn id="4" idx="1"/>
          </p:cNvCxnSpPr>
          <p:nvPr/>
        </p:nvCxnSpPr>
        <p:spPr>
          <a:xfrm flipH="1">
            <a:off x="3707904" y="1957482"/>
            <a:ext cx="838229" cy="184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10" idx="1"/>
          </p:cNvCxnSpPr>
          <p:nvPr/>
        </p:nvCxnSpPr>
        <p:spPr>
          <a:xfrm flipH="1" flipV="1">
            <a:off x="1907704" y="5229200"/>
            <a:ext cx="3672408" cy="760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861885"/>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5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55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05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L’orientamento Geografico</a:t>
            </a:r>
            <a:endParaRPr lang="it-IT" sz="3600" dirty="0">
              <a:solidFill>
                <a:srgbClr val="FFC000"/>
              </a:solidFill>
            </a:endParaRPr>
          </a:p>
        </p:txBody>
      </p:sp>
      <p:sp>
        <p:nvSpPr>
          <p:cNvPr id="2" name="CasellaDiTesto 1"/>
          <p:cNvSpPr txBox="1"/>
          <p:nvPr/>
        </p:nvSpPr>
        <p:spPr>
          <a:xfrm>
            <a:off x="0" y="658584"/>
            <a:ext cx="9144000" cy="646331"/>
          </a:xfrm>
          <a:prstGeom prst="rect">
            <a:avLst/>
          </a:prstGeom>
          <a:noFill/>
        </p:spPr>
        <p:txBody>
          <a:bodyPr wrap="square" rtlCol="0">
            <a:spAutoFit/>
          </a:bodyPr>
          <a:lstStyle/>
          <a:p>
            <a:pPr algn="just"/>
            <a:r>
              <a:rPr lang="it-IT" dirty="0" smtClean="0"/>
              <a:t>Riassumendo, ecco i tre gruppi di Doline identificate dal 2014, che posseggono un orientamento astronomico e geografico:</a:t>
            </a:r>
            <a:endParaRPr lang="it-IT" dirty="0"/>
          </a:p>
        </p:txBody>
      </p:sp>
      <p:pic>
        <p:nvPicPr>
          <p:cNvPr id="6" name="Immagine 5"/>
          <p:cNvPicPr>
            <a:picLocks noChangeAspect="1"/>
          </p:cNvPicPr>
          <p:nvPr/>
        </p:nvPicPr>
        <p:blipFill>
          <a:blip r:embed="rId2"/>
          <a:stretch>
            <a:fillRect/>
          </a:stretch>
        </p:blipFill>
        <p:spPr>
          <a:xfrm>
            <a:off x="687658" y="3940122"/>
            <a:ext cx="4992346" cy="2737495"/>
          </a:xfrm>
          <a:prstGeom prst="rect">
            <a:avLst/>
          </a:prstGeom>
        </p:spPr>
      </p:pic>
      <p:pic>
        <p:nvPicPr>
          <p:cNvPr id="8" name="Immagine 7"/>
          <p:cNvPicPr>
            <a:picLocks noChangeAspect="1"/>
          </p:cNvPicPr>
          <p:nvPr/>
        </p:nvPicPr>
        <p:blipFill>
          <a:blip r:embed="rId3"/>
          <a:stretch>
            <a:fillRect/>
          </a:stretch>
        </p:blipFill>
        <p:spPr>
          <a:xfrm>
            <a:off x="4427984" y="1434706"/>
            <a:ext cx="4224635" cy="2406323"/>
          </a:xfrm>
          <a:prstGeom prst="rect">
            <a:avLst/>
          </a:prstGeom>
        </p:spPr>
      </p:pic>
      <p:pic>
        <p:nvPicPr>
          <p:cNvPr id="9" name="Immagine 8"/>
          <p:cNvPicPr>
            <a:picLocks noChangeAspect="1"/>
          </p:cNvPicPr>
          <p:nvPr/>
        </p:nvPicPr>
        <p:blipFill>
          <a:blip r:embed="rId4"/>
          <a:stretch>
            <a:fillRect/>
          </a:stretch>
        </p:blipFill>
        <p:spPr>
          <a:xfrm>
            <a:off x="683568" y="1434706"/>
            <a:ext cx="3672408" cy="2405121"/>
          </a:xfrm>
          <a:prstGeom prst="rect">
            <a:avLst/>
          </a:prstGeom>
        </p:spPr>
      </p:pic>
      <p:sp>
        <p:nvSpPr>
          <p:cNvPr id="11" name="CasellaDiTesto 10"/>
          <p:cNvSpPr txBox="1"/>
          <p:nvPr/>
        </p:nvSpPr>
        <p:spPr>
          <a:xfrm>
            <a:off x="6084168" y="2069504"/>
            <a:ext cx="1454244" cy="369332"/>
          </a:xfrm>
          <a:prstGeom prst="rect">
            <a:avLst/>
          </a:prstGeom>
          <a:noFill/>
        </p:spPr>
        <p:txBody>
          <a:bodyPr wrap="none" rtlCol="0">
            <a:spAutoFit/>
          </a:bodyPr>
          <a:lstStyle/>
          <a:p>
            <a:r>
              <a:rPr lang="it-IT" dirty="0" smtClean="0"/>
              <a:t>Colle </a:t>
            </a:r>
            <a:r>
              <a:rPr lang="it-IT" dirty="0" err="1" smtClean="0"/>
              <a:t>Maiola</a:t>
            </a:r>
            <a:endParaRPr lang="it-IT" dirty="0"/>
          </a:p>
        </p:txBody>
      </p:sp>
      <p:sp>
        <p:nvSpPr>
          <p:cNvPr id="13" name="CasellaDiTesto 12"/>
          <p:cNvSpPr txBox="1"/>
          <p:nvPr/>
        </p:nvSpPr>
        <p:spPr>
          <a:xfrm>
            <a:off x="3142124" y="3195216"/>
            <a:ext cx="851580" cy="369332"/>
          </a:xfrm>
          <a:prstGeom prst="rect">
            <a:avLst/>
          </a:prstGeom>
          <a:noFill/>
        </p:spPr>
        <p:txBody>
          <a:bodyPr wrap="none" rtlCol="0">
            <a:spAutoFit/>
          </a:bodyPr>
          <a:lstStyle/>
          <a:p>
            <a:r>
              <a:rPr lang="it-IT" dirty="0" smtClean="0"/>
              <a:t>Telese</a:t>
            </a:r>
            <a:endParaRPr lang="it-IT" dirty="0"/>
          </a:p>
        </p:txBody>
      </p:sp>
      <p:sp>
        <p:nvSpPr>
          <p:cNvPr id="15" name="CasellaDiTesto 14"/>
          <p:cNvSpPr txBox="1"/>
          <p:nvPr/>
        </p:nvSpPr>
        <p:spPr>
          <a:xfrm>
            <a:off x="2739885" y="5124203"/>
            <a:ext cx="1749197" cy="369332"/>
          </a:xfrm>
          <a:prstGeom prst="rect">
            <a:avLst/>
          </a:prstGeom>
          <a:noFill/>
        </p:spPr>
        <p:txBody>
          <a:bodyPr wrap="none" rtlCol="0">
            <a:spAutoFit/>
          </a:bodyPr>
          <a:lstStyle/>
          <a:p>
            <a:r>
              <a:rPr lang="it-IT" dirty="0" smtClean="0"/>
              <a:t>Monte Morrone</a:t>
            </a:r>
            <a:endParaRPr lang="it-IT" dirty="0"/>
          </a:p>
        </p:txBody>
      </p:sp>
      <p:cxnSp>
        <p:nvCxnSpPr>
          <p:cNvPr id="4" name="Connettore 2 3"/>
          <p:cNvCxnSpPr/>
          <p:nvPr/>
        </p:nvCxnSpPr>
        <p:spPr>
          <a:xfrm>
            <a:off x="5848205" y="2411540"/>
            <a:ext cx="1563171" cy="918156"/>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12" name="Connettore 2 11"/>
          <p:cNvCxnSpPr/>
          <p:nvPr/>
        </p:nvCxnSpPr>
        <p:spPr>
          <a:xfrm>
            <a:off x="3603981" y="5974608"/>
            <a:ext cx="556304" cy="322864"/>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18" name="Connettore 2 17"/>
          <p:cNvCxnSpPr/>
          <p:nvPr/>
        </p:nvCxnSpPr>
        <p:spPr>
          <a:xfrm flipH="1">
            <a:off x="1979712" y="3191768"/>
            <a:ext cx="504056" cy="36004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0" name="Connettore 2 19"/>
          <p:cNvCxnSpPr/>
          <p:nvPr/>
        </p:nvCxnSpPr>
        <p:spPr>
          <a:xfrm flipH="1" flipV="1">
            <a:off x="1691680" y="1876182"/>
            <a:ext cx="648071" cy="184666"/>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23" name="CasellaDiTesto 22"/>
          <p:cNvSpPr txBox="1"/>
          <p:nvPr/>
        </p:nvSpPr>
        <p:spPr>
          <a:xfrm>
            <a:off x="5848205" y="3914722"/>
            <a:ext cx="2804414" cy="2862322"/>
          </a:xfrm>
          <a:prstGeom prst="rect">
            <a:avLst/>
          </a:prstGeom>
          <a:noFill/>
        </p:spPr>
        <p:txBody>
          <a:bodyPr wrap="square" rtlCol="0">
            <a:spAutoFit/>
          </a:bodyPr>
          <a:lstStyle/>
          <a:p>
            <a:pPr algn="just"/>
            <a:r>
              <a:rPr lang="it-IT" dirty="0" smtClean="0"/>
              <a:t>Che ci si possa credere o meno, tutte queste depressioni «naturali» sono orientate con i solstizi, sia invernali che estivi! Un elemento questo che accomuna le antiche civiltà sparse ovunque sul nostro pianeta.</a:t>
            </a:r>
            <a:endParaRPr lang="it-IT" dirty="0"/>
          </a:p>
        </p:txBody>
      </p:sp>
    </p:spTree>
    <p:extLst>
      <p:ext uri="{BB962C8B-B14F-4D97-AF65-F5344CB8AC3E}">
        <p14:creationId xmlns:p14="http://schemas.microsoft.com/office/powerpoint/2010/main" val="416837429"/>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95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4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95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45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9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44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950"/>
                            </p:stCondLst>
                            <p:childTnLst>
                              <p:par>
                                <p:cTn id="37" presetID="10" presetClass="entr" presetSubtype="0" fill="hold" nodeType="afterEffect">
                                  <p:stCondLst>
                                    <p:cond delay="0"/>
                                  </p:stCondLst>
                                  <p:iterate type="wd">
                                    <p:tmPct val="10000"/>
                                  </p:iterate>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par>
                          <p:cTn id="40" fill="hold">
                            <p:stCondLst>
                              <p:cond delay="7350"/>
                            </p:stCondLst>
                            <p:childTnLst>
                              <p:par>
                                <p:cTn id="41" presetID="10"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Somiglianza con le Costellazioni</a:t>
            </a:r>
            <a:endParaRPr lang="it-IT" sz="3600" dirty="0">
              <a:solidFill>
                <a:srgbClr val="FFC000"/>
              </a:solidFill>
            </a:endParaRPr>
          </a:p>
        </p:txBody>
      </p:sp>
      <p:sp>
        <p:nvSpPr>
          <p:cNvPr id="2" name="CasellaDiTesto 1"/>
          <p:cNvSpPr txBox="1"/>
          <p:nvPr/>
        </p:nvSpPr>
        <p:spPr>
          <a:xfrm>
            <a:off x="0" y="658584"/>
            <a:ext cx="9144000" cy="369332"/>
          </a:xfrm>
          <a:prstGeom prst="rect">
            <a:avLst/>
          </a:prstGeom>
          <a:noFill/>
        </p:spPr>
        <p:txBody>
          <a:bodyPr wrap="square" rtlCol="0">
            <a:spAutoFit/>
          </a:bodyPr>
          <a:lstStyle/>
          <a:p>
            <a:pPr algn="ctr"/>
            <a:r>
              <a:rPr lang="it-IT" dirty="0" smtClean="0"/>
              <a:t>Doline di Telese e il Triangolo </a:t>
            </a:r>
            <a:r>
              <a:rPr lang="it-IT" dirty="0" smtClean="0"/>
              <a:t>Invernale si </a:t>
            </a:r>
            <a:r>
              <a:rPr lang="it-IT" dirty="0" smtClean="0"/>
              <a:t>somigliano notevolmente.</a:t>
            </a:r>
            <a:endParaRPr lang="it-IT" dirty="0"/>
          </a:p>
        </p:txBody>
      </p:sp>
      <p:pic>
        <p:nvPicPr>
          <p:cNvPr id="3" name="Immagine 2"/>
          <p:cNvPicPr>
            <a:picLocks noChangeAspect="1"/>
          </p:cNvPicPr>
          <p:nvPr/>
        </p:nvPicPr>
        <p:blipFill>
          <a:blip r:embed="rId2"/>
          <a:stretch>
            <a:fillRect/>
          </a:stretch>
        </p:blipFill>
        <p:spPr>
          <a:xfrm>
            <a:off x="251520" y="1484784"/>
            <a:ext cx="3944063" cy="3235821"/>
          </a:xfrm>
          <a:prstGeom prst="rect">
            <a:avLst/>
          </a:prstGeom>
        </p:spPr>
      </p:pic>
      <p:pic>
        <p:nvPicPr>
          <p:cNvPr id="4" name="Immagine 3"/>
          <p:cNvPicPr>
            <a:picLocks noChangeAspect="1"/>
          </p:cNvPicPr>
          <p:nvPr/>
        </p:nvPicPr>
        <p:blipFill>
          <a:blip r:embed="rId3"/>
          <a:stretch>
            <a:fillRect/>
          </a:stretch>
        </p:blipFill>
        <p:spPr>
          <a:xfrm>
            <a:off x="4437283" y="1484784"/>
            <a:ext cx="4495653" cy="3240859"/>
          </a:xfrm>
          <a:prstGeom prst="rect">
            <a:avLst/>
          </a:prstGeom>
        </p:spPr>
      </p:pic>
      <p:sp>
        <p:nvSpPr>
          <p:cNvPr id="5" name="Freccia a destra rientrata 4"/>
          <p:cNvSpPr/>
          <p:nvPr/>
        </p:nvSpPr>
        <p:spPr>
          <a:xfrm rot="7214258">
            <a:off x="4463988" y="3814933"/>
            <a:ext cx="900100" cy="39604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0" name="CasellaDiTesto 9"/>
          <p:cNvSpPr txBox="1"/>
          <p:nvPr/>
        </p:nvSpPr>
        <p:spPr>
          <a:xfrm rot="1713353">
            <a:off x="4907433" y="3281564"/>
            <a:ext cx="671979" cy="369332"/>
          </a:xfrm>
          <a:prstGeom prst="rect">
            <a:avLst/>
          </a:prstGeom>
          <a:noFill/>
        </p:spPr>
        <p:txBody>
          <a:bodyPr wrap="none" rtlCol="0">
            <a:spAutoFit/>
          </a:bodyPr>
          <a:lstStyle/>
          <a:p>
            <a:r>
              <a:rPr lang="it-IT" dirty="0" smtClean="0"/>
              <a:t>SUD</a:t>
            </a:r>
            <a:endParaRPr lang="it-IT" dirty="0"/>
          </a:p>
        </p:txBody>
      </p:sp>
      <p:sp>
        <p:nvSpPr>
          <p:cNvPr id="14" name="Freccia a destra rientrata 13"/>
          <p:cNvSpPr/>
          <p:nvPr/>
        </p:nvSpPr>
        <p:spPr>
          <a:xfrm rot="5400000">
            <a:off x="3169849" y="3825044"/>
            <a:ext cx="900100" cy="39604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6" name="CasellaDiTesto 15"/>
          <p:cNvSpPr txBox="1"/>
          <p:nvPr/>
        </p:nvSpPr>
        <p:spPr>
          <a:xfrm>
            <a:off x="3302739" y="3193573"/>
            <a:ext cx="671979" cy="369332"/>
          </a:xfrm>
          <a:prstGeom prst="rect">
            <a:avLst/>
          </a:prstGeom>
          <a:noFill/>
        </p:spPr>
        <p:txBody>
          <a:bodyPr wrap="none" rtlCol="0">
            <a:spAutoFit/>
          </a:bodyPr>
          <a:lstStyle/>
          <a:p>
            <a:r>
              <a:rPr lang="it-IT" dirty="0" smtClean="0"/>
              <a:t>SUD</a:t>
            </a:r>
            <a:endParaRPr lang="it-IT" dirty="0"/>
          </a:p>
        </p:txBody>
      </p:sp>
      <p:sp>
        <p:nvSpPr>
          <p:cNvPr id="12" name="CasellaDiTesto 11"/>
          <p:cNvSpPr txBox="1"/>
          <p:nvPr/>
        </p:nvSpPr>
        <p:spPr>
          <a:xfrm>
            <a:off x="251520" y="4941168"/>
            <a:ext cx="8681416" cy="1200329"/>
          </a:xfrm>
          <a:prstGeom prst="rect">
            <a:avLst/>
          </a:prstGeom>
          <a:noFill/>
        </p:spPr>
        <p:txBody>
          <a:bodyPr wrap="square" rtlCol="0">
            <a:spAutoFit/>
          </a:bodyPr>
          <a:lstStyle/>
          <a:p>
            <a:pPr algn="just"/>
            <a:r>
              <a:rPr lang="it-IT" dirty="0" smtClean="0"/>
              <a:t>Un’interessante somiglianza della disposizione geometrica delle Doline di Telese con quella del Triangolo </a:t>
            </a:r>
            <a:r>
              <a:rPr lang="it-IT" dirty="0" smtClean="0"/>
              <a:t>Invernale, </a:t>
            </a:r>
            <a:r>
              <a:rPr lang="it-IT" dirty="0" smtClean="0"/>
              <a:t>formato dalle stelle di: Sirio (la più luminosa del Cielo) Cane Maggiore, Procione (Cane Minore) e Betelgeuse della costellazione di Orione.</a:t>
            </a:r>
            <a:endParaRPr lang="it-IT" dirty="0"/>
          </a:p>
        </p:txBody>
      </p:sp>
    </p:spTree>
    <p:extLst>
      <p:ext uri="{BB962C8B-B14F-4D97-AF65-F5344CB8AC3E}">
        <p14:creationId xmlns:p14="http://schemas.microsoft.com/office/powerpoint/2010/main" val="939108010"/>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50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animBg="1"/>
      <p:bldP spid="10" grpId="0"/>
      <p:bldP spid="14" grpId="0" animBg="1"/>
      <p:bldP spid="1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Somiglianza con le Costellazioni</a:t>
            </a:r>
            <a:endParaRPr lang="it-IT" sz="3600" dirty="0">
              <a:solidFill>
                <a:srgbClr val="FFC000"/>
              </a:solidFill>
            </a:endParaRPr>
          </a:p>
        </p:txBody>
      </p:sp>
      <p:sp>
        <p:nvSpPr>
          <p:cNvPr id="2" name="CasellaDiTesto 1"/>
          <p:cNvSpPr txBox="1"/>
          <p:nvPr/>
        </p:nvSpPr>
        <p:spPr>
          <a:xfrm>
            <a:off x="0" y="658584"/>
            <a:ext cx="9144000" cy="369332"/>
          </a:xfrm>
          <a:prstGeom prst="rect">
            <a:avLst/>
          </a:prstGeom>
          <a:noFill/>
        </p:spPr>
        <p:txBody>
          <a:bodyPr wrap="square" rtlCol="0">
            <a:spAutoFit/>
          </a:bodyPr>
          <a:lstStyle/>
          <a:p>
            <a:pPr algn="ctr"/>
            <a:r>
              <a:rPr lang="it-IT" dirty="0" smtClean="0"/>
              <a:t>Triangolo Invernale e Culture Sconosciute</a:t>
            </a:r>
            <a:endParaRPr lang="it-IT" dirty="0"/>
          </a:p>
        </p:txBody>
      </p:sp>
      <p:pic>
        <p:nvPicPr>
          <p:cNvPr id="4" name="Immagine 3"/>
          <p:cNvPicPr>
            <a:picLocks noChangeAspect="1"/>
          </p:cNvPicPr>
          <p:nvPr/>
        </p:nvPicPr>
        <p:blipFill>
          <a:blip r:embed="rId2"/>
          <a:stretch>
            <a:fillRect/>
          </a:stretch>
        </p:blipFill>
        <p:spPr>
          <a:xfrm>
            <a:off x="6105493" y="1479980"/>
            <a:ext cx="2827443" cy="2038268"/>
          </a:xfrm>
          <a:prstGeom prst="rect">
            <a:avLst/>
          </a:prstGeom>
        </p:spPr>
      </p:pic>
      <p:pic>
        <p:nvPicPr>
          <p:cNvPr id="1026" name="Immagine 4" descr="http://www.bibliotecapleyades.net/imagenes_ciencia/life48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45673"/>
            <a:ext cx="3903666" cy="250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6" descr="http://www.bibliotecapleyades.net/imagenes_ciencia/life48_18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82" y="1245673"/>
            <a:ext cx="1728192" cy="25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magine 7" descr="http://www.bibliotecapleyades.net/imagenes_ciencia/life48_21.jpg"/>
          <p:cNvPicPr>
            <a:picLocks noChangeAspect="1" noChangeArrowheads="1"/>
          </p:cNvPicPr>
          <p:nvPr/>
        </p:nvPicPr>
        <p:blipFill rotWithShape="1">
          <a:blip r:embed="rId5">
            <a:extLst>
              <a:ext uri="{28A0092B-C50C-407E-A947-70E740481C1C}">
                <a14:useLocalDpi xmlns:a14="http://schemas.microsoft.com/office/drawing/2010/main" val="0"/>
              </a:ext>
            </a:extLst>
          </a:blip>
          <a:srcRect r="55692"/>
          <a:stretch/>
        </p:blipFill>
        <p:spPr bwMode="auto">
          <a:xfrm>
            <a:off x="223582" y="3861048"/>
            <a:ext cx="3456384" cy="22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magine 7" descr="http://www.bibliotecapleyades.net/imagenes_ciencia/life48_21.jpg"/>
          <p:cNvPicPr>
            <a:picLocks noChangeAspect="1" noChangeArrowheads="1"/>
          </p:cNvPicPr>
          <p:nvPr/>
        </p:nvPicPr>
        <p:blipFill rotWithShape="1">
          <a:blip r:embed="rId5">
            <a:extLst>
              <a:ext uri="{28A0092B-C50C-407E-A947-70E740481C1C}">
                <a14:useLocalDpi xmlns:a14="http://schemas.microsoft.com/office/drawing/2010/main" val="0"/>
              </a:ext>
            </a:extLst>
          </a:blip>
          <a:srcRect l="53640"/>
          <a:stretch/>
        </p:blipFill>
        <p:spPr bwMode="auto">
          <a:xfrm>
            <a:off x="5316472" y="3861048"/>
            <a:ext cx="3616464" cy="22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3679966" y="3975254"/>
            <a:ext cx="1636506" cy="2031325"/>
          </a:xfrm>
          <a:prstGeom prst="rect">
            <a:avLst/>
          </a:prstGeom>
          <a:noFill/>
        </p:spPr>
        <p:txBody>
          <a:bodyPr wrap="square" rtlCol="0">
            <a:spAutoFit/>
          </a:bodyPr>
          <a:lstStyle/>
          <a:p>
            <a:pPr algn="ctr"/>
            <a:r>
              <a:rPr lang="it-IT" dirty="0" smtClean="0">
                <a:solidFill>
                  <a:srgbClr val="FFC000"/>
                </a:solidFill>
              </a:rPr>
              <a:t>Reperti in giada rinvenuti in Ecuador, di cui non si conosce l’origine</a:t>
            </a:r>
            <a:endParaRPr lang="it-IT" dirty="0">
              <a:solidFill>
                <a:srgbClr val="FFC000"/>
              </a:solidFill>
            </a:endParaRPr>
          </a:p>
        </p:txBody>
      </p:sp>
      <p:sp>
        <p:nvSpPr>
          <p:cNvPr id="8" name="CasellaDiTesto 7"/>
          <p:cNvSpPr txBox="1"/>
          <p:nvPr/>
        </p:nvSpPr>
        <p:spPr>
          <a:xfrm>
            <a:off x="5318543" y="6166714"/>
            <a:ext cx="3616464" cy="369332"/>
          </a:xfrm>
          <a:prstGeom prst="rect">
            <a:avLst/>
          </a:prstGeom>
          <a:noFill/>
        </p:spPr>
        <p:txBody>
          <a:bodyPr wrap="square" rtlCol="0">
            <a:spAutoFit/>
          </a:bodyPr>
          <a:lstStyle/>
          <a:p>
            <a:pPr algn="ctr"/>
            <a:r>
              <a:rPr lang="it-IT" dirty="0" smtClean="0"/>
              <a:t>Luce Nera</a:t>
            </a:r>
            <a:endParaRPr lang="it-IT" dirty="0"/>
          </a:p>
        </p:txBody>
      </p:sp>
      <p:sp>
        <p:nvSpPr>
          <p:cNvPr id="9" name="CasellaDiTesto 8"/>
          <p:cNvSpPr txBox="1"/>
          <p:nvPr/>
        </p:nvSpPr>
        <p:spPr>
          <a:xfrm>
            <a:off x="223582" y="6166714"/>
            <a:ext cx="3456384" cy="369332"/>
          </a:xfrm>
          <a:prstGeom prst="rect">
            <a:avLst/>
          </a:prstGeom>
          <a:noFill/>
        </p:spPr>
        <p:txBody>
          <a:bodyPr wrap="square" rtlCol="0">
            <a:spAutoFit/>
          </a:bodyPr>
          <a:lstStyle/>
          <a:p>
            <a:pPr algn="ctr"/>
            <a:r>
              <a:rPr lang="it-IT" dirty="0" smtClean="0"/>
              <a:t>Luce Visibile</a:t>
            </a:r>
            <a:endParaRPr lang="it-IT" dirty="0"/>
          </a:p>
        </p:txBody>
      </p:sp>
    </p:spTree>
    <p:extLst>
      <p:ext uri="{BB962C8B-B14F-4D97-AF65-F5344CB8AC3E}">
        <p14:creationId xmlns:p14="http://schemas.microsoft.com/office/powerpoint/2010/main" val="1782512084"/>
      </p:ext>
    </p:extLst>
  </p:cSld>
  <p:clrMapOvr>
    <a:masterClrMapping/>
  </p:clrMapOvr>
  <mc:AlternateContent xmlns:mc="http://schemas.openxmlformats.org/markup-compatibility/2006">
    <mc:Choice xmlns:p14="http://schemas.microsoft.com/office/powerpoint/2010/main" Requires="p14">
      <p:transition spd="slow" p14:dur="1400" advTm="13442">
        <p14:doors dir="vert"/>
      </p:transition>
    </mc:Choice>
    <mc:Fallback>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par>
                          <p:cTn id="28" fill="hold">
                            <p:stCondLst>
                              <p:cond delay="32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700"/>
                            </p:stCondLst>
                            <p:childTnLst>
                              <p:par>
                                <p:cTn id="33" presetID="10"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500"/>
                                        <p:tgtEl>
                                          <p:spTgt spid="1029"/>
                                        </p:tgtEl>
                                      </p:cBhvr>
                                    </p:animEffect>
                                  </p:childTnLst>
                                </p:cTn>
                              </p:par>
                            </p:childTnLst>
                          </p:cTn>
                        </p:par>
                        <p:par>
                          <p:cTn id="36" fill="hold">
                            <p:stCondLst>
                              <p:cond delay="42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044" y="0"/>
            <a:ext cx="9144000" cy="646331"/>
          </a:xfrm>
          <a:prstGeom prst="rect">
            <a:avLst/>
          </a:prstGeom>
          <a:noFill/>
        </p:spPr>
        <p:txBody>
          <a:bodyPr wrap="square" rtlCol="0">
            <a:spAutoFit/>
          </a:bodyPr>
          <a:lstStyle/>
          <a:p>
            <a:pPr algn="ctr"/>
            <a:r>
              <a:rPr lang="it-IT" sz="3600" dirty="0" smtClean="0"/>
              <a:t>Grazie per l’attenzione</a:t>
            </a:r>
            <a:endParaRPr lang="it-IT" sz="3600"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416" y="1268760"/>
            <a:ext cx="4149080" cy="4149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asellaDiTesto 2"/>
          <p:cNvSpPr txBox="1"/>
          <p:nvPr/>
        </p:nvSpPr>
        <p:spPr>
          <a:xfrm>
            <a:off x="-11044" y="5949280"/>
            <a:ext cx="9144000" cy="461665"/>
          </a:xfrm>
          <a:prstGeom prst="rect">
            <a:avLst/>
          </a:prstGeom>
          <a:noFill/>
        </p:spPr>
        <p:txBody>
          <a:bodyPr wrap="square" rtlCol="0">
            <a:spAutoFit/>
          </a:bodyPr>
          <a:lstStyle/>
          <a:p>
            <a:pPr algn="ctr"/>
            <a:r>
              <a:rPr lang="it-IT" sz="2400" dirty="0" smtClean="0"/>
              <a:t>www.ltpaobserverproject.com – www.lulu.com/danielecataldi</a:t>
            </a:r>
            <a:endParaRPr lang="it-IT" sz="2400" dirty="0"/>
          </a:p>
        </p:txBody>
      </p:sp>
    </p:spTree>
    <p:extLst>
      <p:ext uri="{BB962C8B-B14F-4D97-AF65-F5344CB8AC3E}">
        <p14:creationId xmlns:p14="http://schemas.microsoft.com/office/powerpoint/2010/main" val="2095053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31" presetClass="entr" presetSubtype="0" fill="hold" grpId="0" nodeType="afterEffect">
                                  <p:stCondLst>
                                    <p:cond delay="0"/>
                                  </p:stCondLst>
                                  <p:iterate type="wd">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Opere Plastiche Megalitiche</a:t>
            </a:r>
            <a:endParaRPr lang="it-IT" sz="3600" dirty="0"/>
          </a:p>
        </p:txBody>
      </p:sp>
      <p:sp>
        <p:nvSpPr>
          <p:cNvPr id="8" name="CasellaDiTesto 7"/>
          <p:cNvSpPr txBox="1"/>
          <p:nvPr/>
        </p:nvSpPr>
        <p:spPr>
          <a:xfrm>
            <a:off x="-18771" y="2348880"/>
            <a:ext cx="9144000" cy="4278094"/>
          </a:xfrm>
          <a:prstGeom prst="rect">
            <a:avLst/>
          </a:prstGeom>
          <a:noFill/>
        </p:spPr>
        <p:txBody>
          <a:bodyPr wrap="square" rtlCol="0">
            <a:spAutoFit/>
          </a:bodyPr>
          <a:lstStyle/>
          <a:p>
            <a:pPr algn="ctr"/>
            <a:r>
              <a:rPr lang="it-IT" sz="3200" dirty="0" smtClean="0"/>
              <a:t>Cosa sono le Opere Plastiche Megalitiche?</a:t>
            </a:r>
          </a:p>
          <a:p>
            <a:pPr algn="just"/>
            <a:endParaRPr lang="it-IT" sz="2000" dirty="0"/>
          </a:p>
          <a:p>
            <a:pPr algn="just"/>
            <a:r>
              <a:rPr lang="it-IT" sz="2000" dirty="0" smtClean="0">
                <a:solidFill>
                  <a:schemeClr val="accent2">
                    <a:lumMod val="60000"/>
                    <a:lumOff val="40000"/>
                  </a:schemeClr>
                </a:solidFill>
              </a:rPr>
              <a:t>Per </a:t>
            </a:r>
            <a:r>
              <a:rPr lang="it-IT" sz="2000" u="sng" dirty="0" smtClean="0">
                <a:solidFill>
                  <a:schemeClr val="accent2">
                    <a:lumMod val="60000"/>
                    <a:lumOff val="40000"/>
                  </a:schemeClr>
                </a:solidFill>
              </a:rPr>
              <a:t>Opere Plastiche Megalitiche</a:t>
            </a:r>
            <a:r>
              <a:rPr lang="it-IT" sz="2000" dirty="0" smtClean="0">
                <a:solidFill>
                  <a:schemeClr val="accent2">
                    <a:lumMod val="60000"/>
                    <a:lumOff val="40000"/>
                  </a:schemeClr>
                </a:solidFill>
              </a:rPr>
              <a:t> (termine coniato dal sottoscritto) si intendono tutte quelle opere realizzate dall’uomo in epoche remote, con le quali si andava a modificare delle strutture naturali </a:t>
            </a:r>
            <a:r>
              <a:rPr lang="it-IT" sz="2000" dirty="0" err="1" smtClean="0">
                <a:solidFill>
                  <a:schemeClr val="accent2">
                    <a:lumMod val="60000"/>
                    <a:lumOff val="40000"/>
                  </a:schemeClr>
                </a:solidFill>
              </a:rPr>
              <a:t>pre</a:t>
            </a:r>
            <a:r>
              <a:rPr lang="it-IT" sz="2000" dirty="0" smtClean="0">
                <a:solidFill>
                  <a:schemeClr val="accent2">
                    <a:lumMod val="60000"/>
                    <a:lumOff val="40000"/>
                  </a:schemeClr>
                </a:solidFill>
              </a:rPr>
              <a:t>-esistenti.</a:t>
            </a:r>
          </a:p>
          <a:p>
            <a:pPr algn="just"/>
            <a:endParaRPr lang="it-IT" sz="2000" dirty="0">
              <a:solidFill>
                <a:schemeClr val="accent2">
                  <a:lumMod val="60000"/>
                  <a:lumOff val="40000"/>
                </a:schemeClr>
              </a:solidFill>
            </a:endParaRPr>
          </a:p>
          <a:p>
            <a:pPr algn="just"/>
            <a:r>
              <a:rPr lang="it-IT" sz="2000" dirty="0" smtClean="0">
                <a:solidFill>
                  <a:schemeClr val="accent2">
                    <a:lumMod val="60000"/>
                    <a:lumOff val="40000"/>
                  </a:schemeClr>
                </a:solidFill>
              </a:rPr>
              <a:t>Non si può dunque parlare di </a:t>
            </a:r>
            <a:r>
              <a:rPr lang="it-IT" sz="2000" u="sng" dirty="0" smtClean="0">
                <a:solidFill>
                  <a:schemeClr val="accent2">
                    <a:lumMod val="60000"/>
                    <a:lumOff val="40000"/>
                  </a:schemeClr>
                </a:solidFill>
              </a:rPr>
              <a:t>costruzioni</a:t>
            </a:r>
            <a:r>
              <a:rPr lang="it-IT" sz="2000" dirty="0" smtClean="0">
                <a:solidFill>
                  <a:schemeClr val="accent2">
                    <a:lumMod val="60000"/>
                    <a:lumOff val="40000"/>
                  </a:schemeClr>
                </a:solidFill>
              </a:rPr>
              <a:t> nel senso stretto del termine, in quanto tali tecniche costruttive vanno a plasmare qualcosa di </a:t>
            </a:r>
            <a:r>
              <a:rPr lang="it-IT" sz="2000" dirty="0" err="1" smtClean="0">
                <a:solidFill>
                  <a:schemeClr val="accent2">
                    <a:lumMod val="60000"/>
                    <a:lumOff val="40000"/>
                  </a:schemeClr>
                </a:solidFill>
              </a:rPr>
              <a:t>pre</a:t>
            </a:r>
            <a:r>
              <a:rPr lang="it-IT" sz="2000" dirty="0" smtClean="0">
                <a:solidFill>
                  <a:schemeClr val="accent2">
                    <a:lumMod val="60000"/>
                    <a:lumOff val="40000"/>
                  </a:schemeClr>
                </a:solidFill>
              </a:rPr>
              <a:t>-esistente, in questo caso: piccole montagne, colline ed elementi naturali.</a:t>
            </a:r>
          </a:p>
          <a:p>
            <a:pPr algn="just"/>
            <a:endParaRPr lang="it-IT" sz="2000" dirty="0">
              <a:solidFill>
                <a:schemeClr val="accent2">
                  <a:lumMod val="60000"/>
                  <a:lumOff val="40000"/>
                </a:schemeClr>
              </a:solidFill>
            </a:endParaRPr>
          </a:p>
          <a:p>
            <a:pPr algn="just"/>
            <a:r>
              <a:rPr lang="it-IT" sz="2000" dirty="0" smtClean="0">
                <a:solidFill>
                  <a:schemeClr val="accent2">
                    <a:lumMod val="60000"/>
                    <a:lumOff val="40000"/>
                  </a:schemeClr>
                </a:solidFill>
              </a:rPr>
              <a:t>Ovviamente la scelta di tali elementi naturali ricade in base ad alcune loro caratteristiche peculiari: altezza, conformazione e localizzazione spaziale rispetto ad altri elementi naturali e siti megalitici.</a:t>
            </a:r>
            <a:endParaRPr lang="it-IT" sz="2000" dirty="0">
              <a:solidFill>
                <a:schemeClr val="accent2">
                  <a:lumMod val="60000"/>
                  <a:lumOff val="40000"/>
                </a:schemeClr>
              </a:solidFill>
            </a:endParaRPr>
          </a:p>
        </p:txBody>
      </p:sp>
      <p:sp>
        <p:nvSpPr>
          <p:cNvPr id="2" name="CasellaDiTesto 1"/>
          <p:cNvSpPr txBox="1"/>
          <p:nvPr/>
        </p:nvSpPr>
        <p:spPr>
          <a:xfrm>
            <a:off x="4139952" y="960204"/>
            <a:ext cx="4788024" cy="923330"/>
          </a:xfrm>
          <a:prstGeom prst="rect">
            <a:avLst/>
          </a:prstGeom>
          <a:noFill/>
        </p:spPr>
        <p:txBody>
          <a:bodyPr wrap="square" rtlCol="0">
            <a:spAutoFit/>
          </a:bodyPr>
          <a:lstStyle/>
          <a:p>
            <a:pPr algn="just"/>
            <a:r>
              <a:rPr lang="it-IT" dirty="0" smtClean="0">
                <a:solidFill>
                  <a:schemeClr val="accent2">
                    <a:lumMod val="60000"/>
                    <a:lumOff val="40000"/>
                  </a:schemeClr>
                </a:solidFill>
              </a:rPr>
              <a:t>Quanto segue è il frutto della mia ricerca iniziata nel 2010 lungo il Lazio centro-meridionale e ancora poco conosciuta.</a:t>
            </a:r>
            <a:endParaRPr lang="it-IT" dirty="0">
              <a:solidFill>
                <a:schemeClr val="accent2">
                  <a:lumMod val="60000"/>
                  <a:lumOff val="40000"/>
                </a:schemeClr>
              </a:solidFill>
            </a:endParaRPr>
          </a:p>
        </p:txBody>
      </p:sp>
      <p:sp>
        <p:nvSpPr>
          <p:cNvPr id="3" name="CasellaDiTesto 2"/>
          <p:cNvSpPr txBox="1"/>
          <p:nvPr/>
        </p:nvSpPr>
        <p:spPr>
          <a:xfrm>
            <a:off x="503927" y="1146001"/>
            <a:ext cx="2803973" cy="523220"/>
          </a:xfrm>
          <a:prstGeom prst="rect">
            <a:avLst/>
          </a:prstGeom>
          <a:noFill/>
        </p:spPr>
        <p:txBody>
          <a:bodyPr wrap="none" rtlCol="0">
            <a:spAutoFit/>
          </a:bodyPr>
          <a:lstStyle/>
          <a:p>
            <a:r>
              <a:rPr lang="it-IT" sz="2800" dirty="0" smtClean="0">
                <a:solidFill>
                  <a:schemeClr val="accent2">
                    <a:lumMod val="60000"/>
                    <a:lumOff val="40000"/>
                  </a:schemeClr>
                </a:solidFill>
              </a:rPr>
              <a:t>Breve premessa</a:t>
            </a:r>
            <a:endParaRPr lang="it-IT" sz="2800" dirty="0">
              <a:solidFill>
                <a:schemeClr val="accent2">
                  <a:lumMod val="60000"/>
                  <a:lumOff val="40000"/>
                </a:schemeClr>
              </a:solidFill>
            </a:endParaRPr>
          </a:p>
        </p:txBody>
      </p:sp>
      <p:sp>
        <p:nvSpPr>
          <p:cNvPr id="4" name="Freccia a destra con strisce 3"/>
          <p:cNvSpPr/>
          <p:nvPr/>
        </p:nvSpPr>
        <p:spPr>
          <a:xfrm>
            <a:off x="3407997" y="1245768"/>
            <a:ext cx="648072" cy="352203"/>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3811072"/>
      </p:ext>
    </p:extLst>
  </p:cSld>
  <p:clrMapOvr>
    <a:masterClrMapping/>
  </p:clrMapOvr>
  <mc:AlternateContent xmlns:mc="http://schemas.openxmlformats.org/markup-compatibility/2006" xmlns:p14="http://schemas.microsoft.com/office/powerpoint/2010/main">
    <mc:Choice Requires="p14">
      <p:transition spd="slow" p14:dur="1400" advTm="32237">
        <p14:doors dir="vert"/>
      </p:transition>
    </mc:Choice>
    <mc:Fallback xmlns="">
      <p:transition spd="slow" advTm="32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iterate type="wd">
                                    <p:tmPct val="1000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2950"/>
                            </p:stCondLst>
                            <p:childTnLst>
                              <p:par>
                                <p:cTn id="21" presetID="10" presetClass="entr" presetSubtype="0" fill="hold" grpId="0" nodeType="afterEffect">
                                  <p:stCondLst>
                                    <p:cond delay="200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pic>
        <p:nvPicPr>
          <p:cNvPr id="2050" name="Picture 2" descr="Uomo Civett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4704"/>
            <a:ext cx="9144001"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 y="6309320"/>
            <a:ext cx="9144001" cy="369332"/>
          </a:xfrm>
          <a:prstGeom prst="rect">
            <a:avLst/>
          </a:prstGeom>
          <a:noFill/>
        </p:spPr>
        <p:txBody>
          <a:bodyPr wrap="square" rtlCol="0">
            <a:spAutoFit/>
          </a:bodyPr>
          <a:lstStyle/>
          <a:p>
            <a:r>
              <a:rPr lang="it-IT" dirty="0" smtClean="0"/>
              <a:t>Perù – Piana di Nazca – Uomo Civetta</a:t>
            </a:r>
            <a:endParaRPr lang="it-IT" dirty="0"/>
          </a:p>
        </p:txBody>
      </p:sp>
    </p:spTree>
    <p:extLst>
      <p:ext uri="{BB962C8B-B14F-4D97-AF65-F5344CB8AC3E}">
        <p14:creationId xmlns:p14="http://schemas.microsoft.com/office/powerpoint/2010/main" val="3512928911"/>
      </p:ext>
    </p:extLst>
  </p:cSld>
  <p:clrMapOvr>
    <a:masterClrMapping/>
  </p:clrMapOvr>
  <mc:AlternateContent xmlns:mc="http://schemas.openxmlformats.org/markup-compatibility/2006" xmlns:p14="http://schemas.microsoft.com/office/powerpoint/2010/main">
    <mc:Choice Requires="p14">
      <p:transition spd="slow" p14:dur="1400" advTm="9175">
        <p14:doors dir="vert"/>
      </p:transition>
    </mc:Choice>
    <mc:Fallback xmlns="">
      <p:transition spd="slow" advTm="9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upload.wikimedia.org/wikipedia/commons/4/46/Nazca_colib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5" y="2869832"/>
            <a:ext cx="9161905" cy="39740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sp>
        <p:nvSpPr>
          <p:cNvPr id="2" name="CasellaDiTesto 1"/>
          <p:cNvSpPr txBox="1"/>
          <p:nvPr/>
        </p:nvSpPr>
        <p:spPr>
          <a:xfrm>
            <a:off x="-1" y="6309320"/>
            <a:ext cx="9144001" cy="369332"/>
          </a:xfrm>
          <a:prstGeom prst="rect">
            <a:avLst/>
          </a:prstGeom>
          <a:noFill/>
        </p:spPr>
        <p:txBody>
          <a:bodyPr wrap="square" rtlCol="0">
            <a:spAutoFit/>
          </a:bodyPr>
          <a:lstStyle/>
          <a:p>
            <a:r>
              <a:rPr lang="it-IT" dirty="0" smtClean="0"/>
              <a:t>Perù – Piana di Nazca – Linee di Nazca</a:t>
            </a:r>
            <a:endParaRPr lang="it-IT" dirty="0"/>
          </a:p>
        </p:txBody>
      </p:sp>
      <p:pic>
        <p:nvPicPr>
          <p:cNvPr id="20482" name="Picture 2" descr="http://fratellidiluce.it/sottopagine/Articoli%201/Misteri/Linee%20di%20Nazca/immagini%20nazca/nazca05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9" y="836712"/>
            <a:ext cx="3619500"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6" name="Picture 6" descr="http://4.bp.blogspot.com/-q3uH-yW1GVc/TlY7UXdcJOI/AAAAAAAAAWw/GJqGNa4-Vd4/s1600/naz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332" y="836713"/>
            <a:ext cx="2462990"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8" name="Picture 8" descr="http://criptosito.altervista.org/misteri/nazca_mani.jpg"/>
          <p:cNvPicPr>
            <a:picLocks noChangeAspect="1" noChangeArrowheads="1"/>
          </p:cNvPicPr>
          <p:nvPr/>
        </p:nvPicPr>
        <p:blipFill rotWithShape="1">
          <a:blip r:embed="rId5">
            <a:extLst>
              <a:ext uri="{28A0092B-C50C-407E-A947-70E740481C1C}">
                <a14:useLocalDpi xmlns:a14="http://schemas.microsoft.com/office/drawing/2010/main" val="0"/>
              </a:ext>
            </a:extLst>
          </a:blip>
          <a:srcRect r="5471"/>
          <a:stretch/>
        </p:blipFill>
        <p:spPr bwMode="auto">
          <a:xfrm>
            <a:off x="6058670" y="836713"/>
            <a:ext cx="3085329" cy="2447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1903"/>
      </p:ext>
    </p:extLst>
  </p:cSld>
  <p:clrMapOvr>
    <a:masterClrMapping/>
  </p:clrMapOvr>
  <mc:AlternateContent xmlns:mc="http://schemas.openxmlformats.org/markup-compatibility/2006" xmlns:p14="http://schemas.microsoft.com/office/powerpoint/2010/main">
    <mc:Choice Requires="p14">
      <p:transition spd="slow" p14:dur="1400" advTm="11613">
        <p14:doors dir="vert"/>
      </p:transition>
    </mc:Choice>
    <mc:Fallback xmlns="">
      <p:transition spd="slow" advTm="116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fade">
                                      <p:cBhvr>
                                        <p:cTn id="15" dur="500"/>
                                        <p:tgtEl>
                                          <p:spTgt spid="2048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fade">
                                      <p:cBhvr>
                                        <p:cTn id="19" dur="500"/>
                                        <p:tgtEl>
                                          <p:spTgt spid="2048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0484"/>
                                        </p:tgtEl>
                                        <p:attrNameLst>
                                          <p:attrName>style.visibility</p:attrName>
                                        </p:attrNameLst>
                                      </p:cBhvr>
                                      <p:to>
                                        <p:strVal val="visible"/>
                                      </p:to>
                                    </p:set>
                                    <p:animEffect transition="in" filter="fade">
                                      <p:cBhvr>
                                        <p:cTn id="23" dur="500"/>
                                        <p:tgtEl>
                                          <p:spTgt spid="2048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sp>
        <p:nvSpPr>
          <p:cNvPr id="2" name="CasellaDiTesto 1"/>
          <p:cNvSpPr txBox="1"/>
          <p:nvPr/>
        </p:nvSpPr>
        <p:spPr>
          <a:xfrm>
            <a:off x="-18337" y="6488668"/>
            <a:ext cx="9144001" cy="369332"/>
          </a:xfrm>
          <a:prstGeom prst="rect">
            <a:avLst/>
          </a:prstGeom>
          <a:noFill/>
        </p:spPr>
        <p:txBody>
          <a:bodyPr wrap="square" rtlCol="0">
            <a:spAutoFit/>
          </a:bodyPr>
          <a:lstStyle/>
          <a:p>
            <a:r>
              <a:rPr lang="it-IT" dirty="0" smtClean="0"/>
              <a:t>Bosnia, Visoko – Piramide del Sole</a:t>
            </a:r>
            <a:endParaRPr lang="it-IT" dirty="0"/>
          </a:p>
        </p:txBody>
      </p:sp>
      <p:pic>
        <p:nvPicPr>
          <p:cNvPr id="3074" name="Picture 2" descr="http://www.cerchinelgrano.info/PIRAMIDI_BOSNIA/forgione1.jpg"/>
          <p:cNvPicPr>
            <a:picLocks noChangeAspect="1" noChangeArrowheads="1"/>
          </p:cNvPicPr>
          <p:nvPr/>
        </p:nvPicPr>
        <p:blipFill rotWithShape="1">
          <a:blip r:embed="rId2">
            <a:extLst>
              <a:ext uri="{28A0092B-C50C-407E-A947-70E740481C1C}">
                <a14:useLocalDpi xmlns:a14="http://schemas.microsoft.com/office/drawing/2010/main" val="0"/>
              </a:ext>
            </a:extLst>
          </a:blip>
          <a:srcRect r="3553" b="20077"/>
          <a:stretch/>
        </p:blipFill>
        <p:spPr bwMode="auto">
          <a:xfrm>
            <a:off x="5968509" y="3539044"/>
            <a:ext cx="3175491" cy="17543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lh3.googleusercontent.com/-7W-xTVkAcM8/UYOMA_5UwfI/AAAAAAAAF3s/U2W5xSgrfE8/s260/piramide-bosni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81" y="864227"/>
            <a:ext cx="3175451" cy="23205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Freccia a destra 2"/>
          <p:cNvSpPr/>
          <p:nvPr/>
        </p:nvSpPr>
        <p:spPr>
          <a:xfrm rot="5400000">
            <a:off x="6989833" y="2920590"/>
            <a:ext cx="1106983" cy="6299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pic>
        <p:nvPicPr>
          <p:cNvPr id="3078" name="Picture 6" descr="http://www.ilnavigatorecurioso.it/wp-content/uploads/2013/10/piramidi-bosn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 y="864227"/>
            <a:ext cx="5905500" cy="44291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8337" y="5517232"/>
            <a:ext cx="9162337" cy="646331"/>
          </a:xfrm>
          <a:prstGeom prst="rect">
            <a:avLst/>
          </a:prstGeom>
          <a:noFill/>
        </p:spPr>
        <p:txBody>
          <a:bodyPr wrap="square" rtlCol="0">
            <a:spAutoFit/>
          </a:bodyPr>
          <a:lstStyle/>
          <a:p>
            <a:pPr algn="just"/>
            <a:r>
              <a:rPr lang="it-IT" dirty="0" smtClean="0"/>
              <a:t>Il complesso monumentale composto dalle piramidi più antiche sino ad oggi conosciute, una prima stima della loro età si aggira intorno ai 25.000 – 30.000 anni a.C.</a:t>
            </a:r>
            <a:endParaRPr lang="it-IT" dirty="0"/>
          </a:p>
        </p:txBody>
      </p:sp>
    </p:spTree>
    <p:extLst>
      <p:ext uri="{BB962C8B-B14F-4D97-AF65-F5344CB8AC3E}">
        <p14:creationId xmlns:p14="http://schemas.microsoft.com/office/powerpoint/2010/main" val="3619309743"/>
      </p:ext>
    </p:extLst>
  </p:cSld>
  <p:clrMapOvr>
    <a:masterClrMapping/>
  </p:clrMapOvr>
  <mc:AlternateContent xmlns:mc="http://schemas.openxmlformats.org/markup-compatibility/2006" xmlns:p14="http://schemas.microsoft.com/office/powerpoint/2010/main">
    <mc:Choice Requires="p14">
      <p:transition spd="slow" p14:dur="1400" advTm="15154">
        <p14:doors dir="vert"/>
      </p:transition>
    </mc:Choice>
    <mc:Fallback xmlns="">
      <p:transition spd="slow" advTm="151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par>
                          <p:cTn id="24" fill="hold">
                            <p:stCondLst>
                              <p:cond delay="250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44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t>Esempi di Opere Plastiche Megalitiche</a:t>
            </a:r>
            <a:endParaRPr lang="it-IT" sz="3600" dirty="0"/>
          </a:p>
        </p:txBody>
      </p:sp>
      <p:pic>
        <p:nvPicPr>
          <p:cNvPr id="5122" name="Picture 2" descr="http://www.antika.it/wp-content/uploads/2011/03/fig.-05-Ricostruzione-dellubicazione-delle-piramidi-del-Sole-della-Luna-e-del-Dr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077" y="980728"/>
            <a:ext cx="6395846" cy="39441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374077" y="4955390"/>
            <a:ext cx="6395846" cy="1754326"/>
          </a:xfrm>
          <a:prstGeom prst="rect">
            <a:avLst/>
          </a:prstGeom>
          <a:noFill/>
        </p:spPr>
        <p:txBody>
          <a:bodyPr wrap="square" rtlCol="0">
            <a:spAutoFit/>
          </a:bodyPr>
          <a:lstStyle/>
          <a:p>
            <a:pPr algn="just"/>
            <a:r>
              <a:rPr lang="it-IT" dirty="0" smtClean="0"/>
              <a:t>Localizzazione delle Piramidi bosniache – esse sono state disposte lungo linee geometriche ben precise. La loro scoperta, avvenuta alcuni anni or sono per mezzo di alcune rilevazioni satellitari NASA, ha permesso di comprendere come delle apparenti montagne fossero in realtà opere plastiche realizzate dall’uomo.</a:t>
            </a:r>
            <a:endParaRPr lang="it-IT" dirty="0"/>
          </a:p>
        </p:txBody>
      </p:sp>
    </p:spTree>
    <p:extLst>
      <p:ext uri="{BB962C8B-B14F-4D97-AF65-F5344CB8AC3E}">
        <p14:creationId xmlns:p14="http://schemas.microsoft.com/office/powerpoint/2010/main" val="1522307029"/>
      </p:ext>
    </p:extLst>
  </p:cSld>
  <p:clrMapOvr>
    <a:masterClrMapping/>
  </p:clrMapOvr>
  <mc:AlternateContent xmlns:mc="http://schemas.openxmlformats.org/markup-compatibility/2006" xmlns:p14="http://schemas.microsoft.com/office/powerpoint/2010/main">
    <mc:Choice Requires="p14">
      <p:transition spd="slow" p14:dur="1400" advTm="14352">
        <p14:doors dir="vert"/>
      </p:transition>
    </mc:Choice>
    <mc:Fallback xmlns="">
      <p:transition spd="slow" advTm="14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1624" y="2780928"/>
            <a:ext cx="9144000" cy="1200329"/>
          </a:xfrm>
          <a:prstGeom prst="rect">
            <a:avLst/>
          </a:prstGeom>
          <a:noFill/>
        </p:spPr>
        <p:txBody>
          <a:bodyPr wrap="square" rtlCol="0">
            <a:spAutoFit/>
          </a:bodyPr>
          <a:lstStyle/>
          <a:p>
            <a:pPr algn="ctr"/>
            <a:r>
              <a:rPr lang="it-IT" sz="3600" dirty="0" smtClean="0"/>
              <a:t>Un’opera che è sempre stata sotto agli occhi di tutti…</a:t>
            </a:r>
            <a:endParaRPr lang="it-IT" sz="3600" dirty="0"/>
          </a:p>
        </p:txBody>
      </p:sp>
    </p:spTree>
    <p:extLst>
      <p:ext uri="{BB962C8B-B14F-4D97-AF65-F5344CB8AC3E}">
        <p14:creationId xmlns:p14="http://schemas.microsoft.com/office/powerpoint/2010/main" val="758710056"/>
      </p:ext>
    </p:extLst>
  </p:cSld>
  <p:clrMapOvr>
    <a:masterClrMapping/>
  </p:clrMapOvr>
  <mc:AlternateContent xmlns:mc="http://schemas.openxmlformats.org/markup-compatibility/2006" xmlns:p14="http://schemas.microsoft.com/office/powerpoint/2010/main">
    <mc:Choice Requires="p14">
      <p:transition spd="slow" p14:dur="1400" advTm="6315">
        <p14:doors dir="vert"/>
      </p:transition>
    </mc:Choice>
    <mc:Fallback xmlns="">
      <p:transition spd="slow" advTm="63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1200329"/>
          </a:xfrm>
          <a:prstGeom prst="rect">
            <a:avLst/>
          </a:prstGeom>
          <a:noFill/>
        </p:spPr>
        <p:txBody>
          <a:bodyPr wrap="square" rtlCol="0">
            <a:spAutoFit/>
          </a:bodyPr>
          <a:lstStyle/>
          <a:p>
            <a:pPr algn="just"/>
            <a:r>
              <a:rPr lang="it-IT" dirty="0" smtClean="0"/>
              <a:t>Tra il 2015 e il 2016, eseguo una serie di controlli dell’area geografica del Centro Italia, andando ad identificare un gruppo di Doline Carsiche che apparentemente erano disposte su un reticolo geometrico. Esse si trovavano nei pressi del Comune di Telese in provincia di Benevento.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92" y="2492896"/>
            <a:ext cx="4236372" cy="324036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2492895"/>
            <a:ext cx="3952830" cy="3240361"/>
          </a:xfrm>
          <a:prstGeom prst="rect">
            <a:avLst/>
          </a:prstGeom>
        </p:spPr>
      </p:pic>
    </p:spTree>
    <p:extLst>
      <p:ext uri="{BB962C8B-B14F-4D97-AF65-F5344CB8AC3E}">
        <p14:creationId xmlns:p14="http://schemas.microsoft.com/office/powerpoint/2010/main" val="2799795995"/>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34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9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0" y="0"/>
            <a:ext cx="9144000" cy="646331"/>
          </a:xfrm>
          <a:prstGeom prst="rect">
            <a:avLst/>
          </a:prstGeom>
          <a:noFill/>
        </p:spPr>
        <p:txBody>
          <a:bodyPr wrap="square" rtlCol="0">
            <a:spAutoFit/>
          </a:bodyPr>
          <a:lstStyle/>
          <a:p>
            <a:pPr algn="ctr"/>
            <a:r>
              <a:rPr lang="it-IT" sz="3600" dirty="0" smtClean="0">
                <a:solidFill>
                  <a:srgbClr val="FFC000"/>
                </a:solidFill>
              </a:rPr>
              <a:t>La scoperta</a:t>
            </a:r>
            <a:endParaRPr lang="it-IT" sz="3600" dirty="0">
              <a:solidFill>
                <a:srgbClr val="FFC000"/>
              </a:solidFill>
            </a:endParaRPr>
          </a:p>
        </p:txBody>
      </p:sp>
      <p:sp>
        <p:nvSpPr>
          <p:cNvPr id="2" name="CasellaDiTesto 1"/>
          <p:cNvSpPr txBox="1"/>
          <p:nvPr/>
        </p:nvSpPr>
        <p:spPr>
          <a:xfrm>
            <a:off x="0" y="658584"/>
            <a:ext cx="9144000" cy="923330"/>
          </a:xfrm>
          <a:prstGeom prst="rect">
            <a:avLst/>
          </a:prstGeom>
          <a:noFill/>
        </p:spPr>
        <p:txBody>
          <a:bodyPr wrap="square" rtlCol="0">
            <a:spAutoFit/>
          </a:bodyPr>
          <a:lstStyle/>
          <a:p>
            <a:pPr algn="just"/>
            <a:r>
              <a:rPr lang="it-IT" dirty="0" smtClean="0"/>
              <a:t>Analizzate con Google Earth Pro, si metteva in evidenza un effettivo reticolo geometrico sul quale tali Doline Carsiche erano disposte. Esse presentavano differenti grandezze, ma denotavano la presenza di un orientamento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204864"/>
            <a:ext cx="5472607" cy="3891074"/>
          </a:xfrm>
          <a:prstGeom prst="rect">
            <a:avLst/>
          </a:prstGeom>
        </p:spPr>
      </p:pic>
    </p:spTree>
    <p:extLst>
      <p:ext uri="{BB962C8B-B14F-4D97-AF65-F5344CB8AC3E}">
        <p14:creationId xmlns:p14="http://schemas.microsoft.com/office/powerpoint/2010/main" val="310884071"/>
      </p:ext>
    </p:extLst>
  </p:cSld>
  <p:clrMapOvr>
    <a:masterClrMapping/>
  </p:clrMapOvr>
  <mc:AlternateContent xmlns:mc="http://schemas.openxmlformats.org/markup-compatibility/2006" xmlns:p14="http://schemas.microsoft.com/office/powerpoint/2010/main">
    <mc:Choice Requires="p14">
      <p:transition spd="slow" p14:dur="1400" advTm="13442">
        <p14:doors dir="vert"/>
      </p:transition>
    </mc:Choice>
    <mc:Fallback xmlns="">
      <p:transition spd="slow" advTm="134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6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heme/theme1.xml><?xml version="1.0" encoding="utf-8"?>
<a:theme xmlns:a="http://schemas.openxmlformats.org/drawingml/2006/main" name="Tecnologia">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1875</TotalTime>
  <Words>676</Words>
  <Application>Microsoft Office PowerPoint</Application>
  <PresentationFormat>Presentazione su schermo (4:3)</PresentationFormat>
  <Paragraphs>70</Paragraphs>
  <Slides>18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Franklin Gothic Book</vt:lpstr>
      <vt:lpstr>Wingdings 2</vt:lpstr>
      <vt:lpstr>Tecnologia</vt:lpstr>
      <vt:lpstr>Doline di Telese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 MAiola</dc:title>
  <dc:creator>User</dc:creator>
  <cp:lastModifiedBy>Daniele Cataldi</cp:lastModifiedBy>
  <cp:revision>108</cp:revision>
  <dcterms:created xsi:type="dcterms:W3CDTF">2014-09-18T14:15:41Z</dcterms:created>
  <dcterms:modified xsi:type="dcterms:W3CDTF">2016-06-09T16:14:03Z</dcterms:modified>
</cp:coreProperties>
</file>