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78" r:id="rId5"/>
    <p:sldId id="259" r:id="rId6"/>
    <p:sldId id="260" r:id="rId7"/>
    <p:sldId id="289" r:id="rId8"/>
    <p:sldId id="261" r:id="rId9"/>
    <p:sldId id="262" r:id="rId10"/>
    <p:sldId id="263" r:id="rId11"/>
    <p:sldId id="264" r:id="rId12"/>
    <p:sldId id="265" r:id="rId13"/>
    <p:sldId id="266" r:id="rId14"/>
    <p:sldId id="267" r:id="rId15"/>
    <p:sldId id="268" r:id="rId16"/>
    <p:sldId id="290" r:id="rId17"/>
    <p:sldId id="269" r:id="rId18"/>
    <p:sldId id="270" r:id="rId19"/>
    <p:sldId id="272" r:id="rId20"/>
    <p:sldId id="273" r:id="rId21"/>
    <p:sldId id="274" r:id="rId22"/>
    <p:sldId id="275" r:id="rId23"/>
    <p:sldId id="276" r:id="rId24"/>
    <p:sldId id="288" r:id="rId25"/>
    <p:sldId id="280" r:id="rId26"/>
    <p:sldId id="281" r:id="rId27"/>
    <p:sldId id="282" r:id="rId28"/>
    <p:sldId id="283" r:id="rId29"/>
    <p:sldId id="285" r:id="rId30"/>
    <p:sldId id="287" r:id="rId31"/>
    <p:sldId id="286" r:id="rId32"/>
    <p:sldId id="284" r:id="rId33"/>
    <p:sldId id="291" r:id="rId34"/>
    <p:sldId id="292" r:id="rId35"/>
    <p:sldId id="294" r:id="rId36"/>
    <p:sldId id="293" r:id="rId37"/>
    <p:sldId id="295" r:id="rId38"/>
    <p:sldId id="277" r:id="rId3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660"/>
  </p:normalViewPr>
  <p:slideViewPr>
    <p:cSldViewPr>
      <p:cViewPr>
        <p:scale>
          <a:sx n="80" d="100"/>
          <a:sy n="80" d="100"/>
        </p:scale>
        <p:origin x="-210" y="-1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igura a mano libera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olo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7F49D355-16BD-4E45-BD9A-5EA878CF7CBD}" type="datetimeFigureOut">
              <a:rPr lang="it-IT" smtClean="0"/>
              <a:t>15/04/2015</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E7A41E1B-4F70-4964-A407-84C68BE8251C}"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F49D355-16BD-4E45-BD9A-5EA878CF7CBD}" type="datetimeFigureOut">
              <a:rPr lang="it-IT" smtClean="0"/>
              <a:t>15/04/2015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F49D355-16BD-4E45-BD9A-5EA878CF7CBD}" type="datetimeFigureOut">
              <a:rPr lang="it-IT" smtClean="0"/>
              <a:t>15/04/2015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lgn="l">
              <a:defRPr/>
            </a:lvl1p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F49D355-16BD-4E45-BD9A-5EA878CF7CBD}" type="datetimeFigureOut">
              <a:rPr lang="it-IT" smtClean="0"/>
              <a:t>15/04/2015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igura a mano libera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olo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15/04/2015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F49D355-16BD-4E45-BD9A-5EA878CF7CBD}" type="datetimeFigureOut">
              <a:rPr lang="it-IT" smtClean="0"/>
              <a:t>15/04/2015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7F49D355-16BD-4E45-BD9A-5EA878CF7CBD}" type="datetimeFigureOut">
              <a:rPr lang="it-IT" smtClean="0"/>
              <a:t>15/04/2015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320"/>
            <a:ext cx="7470648" cy="1143000"/>
          </a:xfrm>
        </p:spPr>
        <p:txBody>
          <a:bodyPr anchor="ctr"/>
          <a:lstStyle>
            <a:lvl1pPr algn="l">
              <a:defRPr sz="4600"/>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7F49D355-16BD-4E45-BD9A-5EA878CF7CBD}" type="datetimeFigureOut">
              <a:rPr lang="it-IT" smtClean="0"/>
              <a:t>15/04/2015</a:t>
            </a:fld>
            <a:endParaRPr lang="it-IT"/>
          </a:p>
        </p:txBody>
      </p:sp>
      <p:sp>
        <p:nvSpPr>
          <p:cNvPr id="8" name="Segnaposto numero diapositiva 7"/>
          <p:cNvSpPr>
            <a:spLocks noGrp="1"/>
          </p:cNvSpPr>
          <p:nvPr>
            <p:ph type="sldNum" sz="quarter" idx="11"/>
          </p:nvPr>
        </p:nvSpPr>
        <p:spPr/>
        <p:txBody>
          <a:bodyPr/>
          <a:lstStyle/>
          <a:p>
            <a:fld id="{E7A41E1B-4F70-4964-A407-84C68BE8251C}" type="slidenum">
              <a:rPr lang="it-IT" smtClean="0"/>
              <a:t>‹N›</a:t>
            </a:fld>
            <a:endParaRPr lang="it-IT"/>
          </a:p>
        </p:txBody>
      </p:sp>
      <p:sp>
        <p:nvSpPr>
          <p:cNvPr id="9" name="Segnaposto piè di pagina 8"/>
          <p:cNvSpPr>
            <a:spLocks noGrp="1"/>
          </p:cNvSpPr>
          <p:nvPr>
            <p:ph type="ftr" sz="quarter" idx="12"/>
          </p:nvPr>
        </p:nvSpPr>
        <p:spPr/>
        <p:txBody>
          <a:bodyPr/>
          <a:lstStyle/>
          <a:p>
            <a:endParaRPr lang="it-IT"/>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15/04/2015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F49D355-16BD-4E45-BD9A-5EA878CF7CBD}" type="datetimeFigureOut">
              <a:rPr lang="it-IT" smtClean="0"/>
              <a:t>15/04/2015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156448" y="6422064"/>
            <a:ext cx="762000" cy="365125"/>
          </a:xfrm>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457200" y="6422064"/>
            <a:ext cx="2133600" cy="365125"/>
          </a:xfrm>
        </p:spPr>
        <p:txBody>
          <a:bodyPr/>
          <a:lstStyle/>
          <a:p>
            <a:fld id="{7F49D355-16BD-4E45-BD9A-5EA878CF7CBD}" type="datetimeFigureOut">
              <a:rPr lang="it-IT" smtClean="0"/>
              <a:t>15/04/2015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igura a mano libera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igura a mano libera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Segnaposto titolo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F49D355-16BD-4E45-BD9A-5EA878CF7CBD}" type="datetimeFigureOut">
              <a:rPr lang="it-IT" smtClean="0"/>
              <a:t>15/04/2015</a:t>
            </a:fld>
            <a:endParaRPr lang="it-IT"/>
          </a:p>
        </p:txBody>
      </p:sp>
      <p:sp>
        <p:nvSpPr>
          <p:cNvPr id="22" name="Segnaposto piè di pagina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it-IT"/>
          </a:p>
        </p:txBody>
      </p:sp>
      <p:sp>
        <p:nvSpPr>
          <p:cNvPr id="18" name="Segnaposto numero diapositiva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7A41E1B-4F70-4964-A407-84C68BE8251C}" type="slidenum">
              <a:rPr lang="it-IT" smtClean="0"/>
              <a:t>‹N›</a:t>
            </a:fld>
            <a:endParaRPr lang="it-IT"/>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3.jpe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573016"/>
            <a:ext cx="5114959" cy="1027544"/>
          </a:xfrm>
        </p:spPr>
        <p:txBody>
          <a:bodyPr/>
          <a:lstStyle/>
          <a:p>
            <a:pPr algn="ctr"/>
            <a:r>
              <a:rPr lang="it-IT" b="0" cap="none" dirty="0" smtClean="0">
                <a:ln w="18415" cmpd="sng">
                  <a:solidFill>
                    <a:srgbClr val="FFFFFF"/>
                  </a:solidFill>
                  <a:prstDash val="solid"/>
                </a:ln>
                <a:solidFill>
                  <a:srgbClr val="FFC000"/>
                </a:solidFill>
                <a:effectLst>
                  <a:outerShdw blurRad="63500" dir="3600000" algn="tl" rotWithShape="0">
                    <a:srgbClr val="000000">
                      <a:alpha val="70000"/>
                    </a:srgbClr>
                  </a:outerShdw>
                </a:effectLst>
              </a:rPr>
              <a:t>Colle </a:t>
            </a:r>
            <a:r>
              <a:rPr lang="it-IT" b="0" cap="none" dirty="0" err="1" smtClean="0">
                <a:ln w="18415" cmpd="sng">
                  <a:solidFill>
                    <a:srgbClr val="FFFFFF"/>
                  </a:solidFill>
                  <a:prstDash val="solid"/>
                </a:ln>
                <a:solidFill>
                  <a:srgbClr val="FFC000"/>
                </a:solidFill>
                <a:effectLst>
                  <a:outerShdw blurRad="63500" dir="3600000" algn="tl" rotWithShape="0">
                    <a:srgbClr val="000000">
                      <a:alpha val="70000"/>
                    </a:srgbClr>
                  </a:outerShdw>
                </a:effectLst>
              </a:rPr>
              <a:t>Maiola</a:t>
            </a:r>
            <a:endParaRPr lang="it-IT" b="0" cap="none" dirty="0">
              <a:ln w="18415" cmpd="sng">
                <a:solidFill>
                  <a:srgbClr val="FFFFFF"/>
                </a:solidFill>
                <a:prstDash val="solid"/>
              </a:ln>
              <a:solidFill>
                <a:srgbClr val="FFC000"/>
              </a:solidFill>
              <a:effectLst>
                <a:outerShdw blurRad="63500" dir="3600000" algn="tl" rotWithShape="0">
                  <a:srgbClr val="000000">
                    <a:alpha val="70000"/>
                  </a:srgbClr>
                </a:outerShdw>
              </a:effectLst>
            </a:endParaRPr>
          </a:p>
        </p:txBody>
      </p:sp>
      <p:sp>
        <p:nvSpPr>
          <p:cNvPr id="3" name="Sottotitolo 2"/>
          <p:cNvSpPr>
            <a:spLocks noGrp="1"/>
          </p:cNvSpPr>
          <p:nvPr>
            <p:ph type="subTitle" idx="1"/>
          </p:nvPr>
        </p:nvSpPr>
        <p:spPr>
          <a:xfrm>
            <a:off x="255312" y="116632"/>
            <a:ext cx="5468816" cy="3024336"/>
          </a:xfrm>
        </p:spPr>
        <p:txBody>
          <a:bodyPr>
            <a:noAutofit/>
          </a:bodyPr>
          <a:lstStyle/>
          <a:p>
            <a:pPr algn="ctr"/>
            <a:r>
              <a:rPr lang="it-IT"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Opere Plastiche Megalitiche</a:t>
            </a:r>
            <a:endParaRPr lang="it-IT"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CasellaDiTesto 3"/>
          <p:cNvSpPr txBox="1"/>
          <p:nvPr/>
        </p:nvSpPr>
        <p:spPr>
          <a:xfrm>
            <a:off x="251520" y="4861902"/>
            <a:ext cx="5256584" cy="1631216"/>
          </a:xfrm>
          <a:prstGeom prst="rect">
            <a:avLst/>
          </a:prstGeom>
          <a:noFill/>
        </p:spPr>
        <p:txBody>
          <a:bodyPr wrap="square" rtlCol="0">
            <a:spAutoFit/>
          </a:bodyPr>
          <a:lstStyle/>
          <a:p>
            <a:pPr algn="ctr"/>
            <a:r>
              <a:rPr lang="it-IT"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Dr. Daniele Cataldi</a:t>
            </a:r>
          </a:p>
          <a:p>
            <a:pPr algn="ct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LTPA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Observer</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Project</a:t>
            </a:r>
          </a:p>
          <a:p>
            <a:pPr algn="ct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Radio Emissions Project</a:t>
            </a:r>
            <a:endParaRPr lang="it-IT"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C:\Users\User\Documents\UFO\Associazione\Montecassino\montecassino area off +.jpg"/>
          <p:cNvPicPr>
            <a:picLocks noChangeAspect="1" noChangeArrowheads="1"/>
          </p:cNvPicPr>
          <p:nvPr/>
        </p:nvPicPr>
        <p:blipFill rotWithShape="1">
          <a:blip r:embed="rId2">
            <a:extLst>
              <a:ext uri="{28A0092B-C50C-407E-A947-70E740481C1C}">
                <a14:useLocalDpi xmlns:a14="http://schemas.microsoft.com/office/drawing/2010/main" val="0"/>
              </a:ext>
            </a:extLst>
          </a:blip>
          <a:srcRect l="56216" t="3040" r="19544" b="12586"/>
          <a:stretch/>
        </p:blipFill>
        <p:spPr bwMode="auto">
          <a:xfrm>
            <a:off x="5819886" y="0"/>
            <a:ext cx="3326512"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9252" y="116632"/>
            <a:ext cx="2520280" cy="2520280"/>
          </a:xfrm>
          <a:prstGeom prst="rect">
            <a:avLst/>
          </a:prstGeom>
        </p:spPr>
      </p:pic>
    </p:spTree>
    <p:extLst>
      <p:ext uri="{BB962C8B-B14F-4D97-AF65-F5344CB8AC3E}">
        <p14:creationId xmlns:p14="http://schemas.microsoft.com/office/powerpoint/2010/main" val="2893105848"/>
      </p:ext>
    </p:extLst>
  </p:cSld>
  <p:clrMapOvr>
    <a:masterClrMapping/>
  </p:clrMapOvr>
  <mc:AlternateContent xmlns:mc="http://schemas.openxmlformats.org/markup-compatibility/2006">
    <mc:Choice xmlns:p14="http://schemas.microsoft.com/office/powerpoint/2010/main" Requires="p14">
      <p:transition spd="slow" p14:dur="1400" advTm="15620">
        <p14:doors dir="vert"/>
      </p:transition>
    </mc:Choice>
    <mc:Fallback>
      <p:transition spd="slow" advTm="156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circle(in)">
                                      <p:cBhvr>
                                        <p:cTn id="19" dur="2000"/>
                                        <p:tgtEl>
                                          <p:spTgt spid="1026"/>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solidFill>
                  <a:srgbClr val="FFC000"/>
                </a:solidFill>
              </a:rPr>
              <a:t>La scoperta</a:t>
            </a:r>
            <a:endParaRPr lang="it-IT" sz="3600" dirty="0">
              <a:solidFill>
                <a:srgbClr val="FFC000"/>
              </a:solidFill>
            </a:endParaRPr>
          </a:p>
        </p:txBody>
      </p:sp>
      <p:sp>
        <p:nvSpPr>
          <p:cNvPr id="2" name="CasellaDiTesto 1"/>
          <p:cNvSpPr txBox="1"/>
          <p:nvPr/>
        </p:nvSpPr>
        <p:spPr>
          <a:xfrm>
            <a:off x="0" y="658584"/>
            <a:ext cx="9144000" cy="646331"/>
          </a:xfrm>
          <a:prstGeom prst="rect">
            <a:avLst/>
          </a:prstGeom>
          <a:noFill/>
        </p:spPr>
        <p:txBody>
          <a:bodyPr wrap="square" rtlCol="0">
            <a:spAutoFit/>
          </a:bodyPr>
          <a:lstStyle/>
          <a:p>
            <a:pPr algn="just"/>
            <a:r>
              <a:rPr lang="it-IT" dirty="0" smtClean="0"/>
              <a:t>Per mezzo di ulteriori misurazioni condotte personalmente del 2014, veniva rilevata la disposizione geometrica dei fori, dislocati su una superficie molto vasta ed allineati.</a:t>
            </a:r>
            <a:endParaRPr lang="it-IT" dirty="0"/>
          </a:p>
        </p:txBody>
      </p:sp>
      <p:pic>
        <p:nvPicPr>
          <p:cNvPr id="8194" name="Picture 2" descr="C:\Users\User\Documents\UFO\Associazione\Montecassino\montecassino area ok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2063"/>
            <a:ext cx="9144000" cy="54159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4" name="Connettore 1 3"/>
          <p:cNvCxnSpPr/>
          <p:nvPr/>
        </p:nvCxnSpPr>
        <p:spPr>
          <a:xfrm flipH="1" flipV="1">
            <a:off x="3491880" y="3068960"/>
            <a:ext cx="3528392" cy="2016224"/>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5" name="CasellaDiTesto 4"/>
          <p:cNvSpPr txBox="1"/>
          <p:nvPr/>
        </p:nvSpPr>
        <p:spPr>
          <a:xfrm>
            <a:off x="4427984" y="1591632"/>
            <a:ext cx="2592288" cy="1477328"/>
          </a:xfrm>
          <a:prstGeom prst="rect">
            <a:avLst/>
          </a:prstGeom>
          <a:noFill/>
        </p:spPr>
        <p:txBody>
          <a:bodyPr wrap="square" rtlCol="0">
            <a:spAutoFit/>
          </a:bodyPr>
          <a:lstStyle/>
          <a:p>
            <a:pPr algn="just"/>
            <a:r>
              <a:rPr lang="it-IT" dirty="0" smtClean="0"/>
              <a:t>Tale disposizione non è dunque casuale e non può essere di origine naturale, ma prodotta artificialmente.</a:t>
            </a:r>
            <a:endParaRPr lang="it-IT" dirty="0"/>
          </a:p>
        </p:txBody>
      </p:sp>
      <p:sp>
        <p:nvSpPr>
          <p:cNvPr id="6" name="CasellaDiTesto 5"/>
          <p:cNvSpPr txBox="1"/>
          <p:nvPr/>
        </p:nvSpPr>
        <p:spPr>
          <a:xfrm>
            <a:off x="4457964" y="3113930"/>
            <a:ext cx="2592288" cy="369332"/>
          </a:xfrm>
          <a:prstGeom prst="rect">
            <a:avLst/>
          </a:prstGeom>
          <a:noFill/>
        </p:spPr>
        <p:txBody>
          <a:bodyPr wrap="square" rtlCol="0">
            <a:spAutoFit/>
          </a:bodyPr>
          <a:lstStyle/>
          <a:p>
            <a:r>
              <a:rPr lang="it-IT" b="1" dirty="0" smtClean="0">
                <a:solidFill>
                  <a:srgbClr val="FFC000"/>
                </a:solidFill>
              </a:rPr>
              <a:t>Ma da Chi?</a:t>
            </a:r>
            <a:endParaRPr lang="it-IT" b="1" dirty="0">
              <a:solidFill>
                <a:srgbClr val="FFC000"/>
              </a:solidFill>
            </a:endParaRPr>
          </a:p>
        </p:txBody>
      </p:sp>
    </p:spTree>
    <p:extLst>
      <p:ext uri="{BB962C8B-B14F-4D97-AF65-F5344CB8AC3E}">
        <p14:creationId xmlns:p14="http://schemas.microsoft.com/office/powerpoint/2010/main" val="3636686731"/>
      </p:ext>
    </p:extLst>
  </p:cSld>
  <p:clrMapOvr>
    <a:masterClrMapping/>
  </p:clrMapOvr>
  <mc:AlternateContent xmlns:mc="http://schemas.openxmlformats.org/markup-compatibility/2006">
    <mc:Choice xmlns:p14="http://schemas.microsoft.com/office/powerpoint/2010/main" Requires="p14">
      <p:transition spd="slow" p14:dur="1400" advTm="19356">
        <p14:doors dir="vert"/>
      </p:transition>
    </mc:Choice>
    <mc:Fallback>
      <p:transition spd="slow" advTm="193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300"/>
                            </p:stCondLst>
                            <p:childTnLst>
                              <p:par>
                                <p:cTn id="13" presetID="10" presetClass="entr" presetSubtype="0" fill="hold" nodeType="after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fade">
                                      <p:cBhvr>
                                        <p:cTn id="15" dur="500"/>
                                        <p:tgtEl>
                                          <p:spTgt spid="8194"/>
                                        </p:tgtEl>
                                      </p:cBhvr>
                                    </p:animEffect>
                                  </p:childTnLst>
                                </p:cTn>
                              </p:par>
                            </p:childTnLst>
                          </p:cTn>
                        </p:par>
                        <p:par>
                          <p:cTn id="16" fill="hold">
                            <p:stCondLst>
                              <p:cond delay="28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33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465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solidFill>
                  <a:srgbClr val="FFC000"/>
                </a:solidFill>
              </a:rPr>
              <a:t>La scoperta</a:t>
            </a:r>
            <a:endParaRPr lang="it-IT" sz="3600" dirty="0">
              <a:solidFill>
                <a:srgbClr val="FFC000"/>
              </a:solidFill>
            </a:endParaRPr>
          </a:p>
        </p:txBody>
      </p:sp>
      <p:sp>
        <p:nvSpPr>
          <p:cNvPr id="2" name="CasellaDiTesto 1"/>
          <p:cNvSpPr txBox="1"/>
          <p:nvPr/>
        </p:nvSpPr>
        <p:spPr>
          <a:xfrm>
            <a:off x="0" y="658584"/>
            <a:ext cx="9144000" cy="646331"/>
          </a:xfrm>
          <a:prstGeom prst="rect">
            <a:avLst/>
          </a:prstGeom>
          <a:noFill/>
        </p:spPr>
        <p:txBody>
          <a:bodyPr wrap="square" rtlCol="0">
            <a:spAutoFit/>
          </a:bodyPr>
          <a:lstStyle/>
          <a:p>
            <a:pPr algn="just"/>
            <a:r>
              <a:rPr lang="it-IT" dirty="0" smtClean="0"/>
              <a:t>Indagine storiche risalenti alla Seconda Guerra Mondiale mettevano in luce l’esistenza di tali formazioni concave, anche se menzionate come fori naturali.</a:t>
            </a:r>
            <a:endParaRPr lang="it-IT" dirty="0"/>
          </a:p>
        </p:txBody>
      </p:sp>
      <p:pic>
        <p:nvPicPr>
          <p:cNvPr id="9218" name="Picture 2" descr="C:\Users\User\Documents\UFO\Associazione\Montecassino\img26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6155249" cy="53012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ettangolo 2"/>
          <p:cNvSpPr/>
          <p:nvPr/>
        </p:nvSpPr>
        <p:spPr>
          <a:xfrm>
            <a:off x="6155250" y="1535388"/>
            <a:ext cx="2988750" cy="2862322"/>
          </a:xfrm>
          <a:prstGeom prst="rect">
            <a:avLst/>
          </a:prstGeom>
        </p:spPr>
        <p:txBody>
          <a:bodyPr wrap="square">
            <a:spAutoFit/>
          </a:bodyPr>
          <a:lstStyle/>
          <a:p>
            <a:pPr algn="just"/>
            <a:r>
              <a:rPr lang="it-IT" dirty="0"/>
              <a:t>Riferimenti degli elementi collinari e montuosi </a:t>
            </a:r>
            <a:r>
              <a:rPr lang="it-IT" dirty="0" err="1" smtClean="0"/>
              <a:t>del-l'area</a:t>
            </a:r>
            <a:r>
              <a:rPr lang="it-IT" dirty="0" smtClean="0"/>
              <a:t> </a:t>
            </a:r>
            <a:r>
              <a:rPr lang="it-IT" dirty="0"/>
              <a:t>vicina a </a:t>
            </a:r>
            <a:r>
              <a:rPr lang="it-IT" dirty="0" smtClean="0"/>
              <a:t>Monte-cassino </a:t>
            </a:r>
            <a:r>
              <a:rPr lang="it-IT" dirty="0"/>
              <a:t>in un documento della famosa “Battaglia di Montecassino” risalente </a:t>
            </a:r>
            <a:r>
              <a:rPr lang="it-IT" dirty="0" smtClean="0"/>
              <a:t>al-la </a:t>
            </a:r>
            <a:r>
              <a:rPr lang="it-IT" dirty="0"/>
              <a:t>Seconda Guerra </a:t>
            </a:r>
            <a:r>
              <a:rPr lang="it-IT" dirty="0" err="1" smtClean="0"/>
              <a:t>Mon</a:t>
            </a:r>
            <a:r>
              <a:rPr lang="it-IT" dirty="0" smtClean="0"/>
              <a:t>-diale </a:t>
            </a:r>
            <a:r>
              <a:rPr lang="it-IT" dirty="0"/>
              <a:t>– La mappa mostra 4 dei 5 fori presenti sulla montagna </a:t>
            </a:r>
          </a:p>
        </p:txBody>
      </p:sp>
      <p:cxnSp>
        <p:nvCxnSpPr>
          <p:cNvPr id="9" name="Connettore 2 8"/>
          <p:cNvCxnSpPr/>
          <p:nvPr/>
        </p:nvCxnSpPr>
        <p:spPr>
          <a:xfrm flipH="1" flipV="1">
            <a:off x="4934982" y="4222386"/>
            <a:ext cx="504056" cy="190314"/>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12" name="Connettore 2 11"/>
          <p:cNvCxnSpPr/>
          <p:nvPr/>
        </p:nvCxnSpPr>
        <p:spPr>
          <a:xfrm flipV="1">
            <a:off x="4226950" y="3937044"/>
            <a:ext cx="0" cy="475656"/>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14" name="Connettore 2 13"/>
          <p:cNvCxnSpPr/>
          <p:nvPr/>
        </p:nvCxnSpPr>
        <p:spPr>
          <a:xfrm>
            <a:off x="3092614" y="3059782"/>
            <a:ext cx="444368" cy="246427"/>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17" name="Connettore 2 16"/>
          <p:cNvCxnSpPr/>
          <p:nvPr/>
        </p:nvCxnSpPr>
        <p:spPr>
          <a:xfrm flipV="1">
            <a:off x="3197544" y="3736957"/>
            <a:ext cx="0" cy="475656"/>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sp>
        <p:nvSpPr>
          <p:cNvPr id="16" name="CasellaDiTesto 15"/>
          <p:cNvSpPr txBox="1"/>
          <p:nvPr/>
        </p:nvSpPr>
        <p:spPr>
          <a:xfrm>
            <a:off x="6155249" y="5013176"/>
            <a:ext cx="2988750" cy="1754326"/>
          </a:xfrm>
          <a:prstGeom prst="rect">
            <a:avLst/>
          </a:prstGeom>
          <a:noFill/>
        </p:spPr>
        <p:txBody>
          <a:bodyPr wrap="square" rtlCol="0">
            <a:spAutoFit/>
          </a:bodyPr>
          <a:lstStyle/>
          <a:p>
            <a:pPr algn="just"/>
            <a:r>
              <a:rPr lang="it-IT" dirty="0" smtClean="0"/>
              <a:t>Chi aveva realizzato tali cavità? Era opera </a:t>
            </a:r>
            <a:r>
              <a:rPr lang="it-IT" dirty="0" err="1" smtClean="0"/>
              <a:t>del-l’uomo</a:t>
            </a:r>
            <a:r>
              <a:rPr lang="it-IT" dirty="0" smtClean="0"/>
              <a:t> moderno? Era opera degli Antichi Romani o forse era Opera di popoli scomparsi?</a:t>
            </a:r>
            <a:endParaRPr lang="it-IT" dirty="0"/>
          </a:p>
        </p:txBody>
      </p:sp>
      <p:sp>
        <p:nvSpPr>
          <p:cNvPr id="20" name="Freccia in giù 19"/>
          <p:cNvSpPr/>
          <p:nvPr/>
        </p:nvSpPr>
        <p:spPr>
          <a:xfrm>
            <a:off x="7397596" y="4412700"/>
            <a:ext cx="504056" cy="600476"/>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73000895"/>
      </p:ext>
    </p:extLst>
  </p:cSld>
  <p:clrMapOvr>
    <a:masterClrMapping/>
  </p:clrMapOvr>
  <mc:AlternateContent xmlns:mc="http://schemas.openxmlformats.org/markup-compatibility/2006">
    <mc:Choice xmlns:p14="http://schemas.microsoft.com/office/powerpoint/2010/main" Requires="p14">
      <p:transition spd="slow" p14:dur="1400" advTm="27289">
        <p14:doors dir="vert"/>
      </p:transition>
    </mc:Choice>
    <mc:Fallback>
      <p:transition spd="slow" advTm="2728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100"/>
                            </p:stCondLst>
                            <p:childTnLst>
                              <p:par>
                                <p:cTn id="13" presetID="10" presetClass="entr" presetSubtype="0" fill="hold" nodeType="after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fade">
                                      <p:cBhvr>
                                        <p:cTn id="15" dur="500"/>
                                        <p:tgtEl>
                                          <p:spTgt spid="9218"/>
                                        </p:tgtEl>
                                      </p:cBhvr>
                                    </p:animEffect>
                                  </p:childTnLst>
                                </p:cTn>
                              </p:par>
                            </p:childTnLst>
                          </p:cTn>
                        </p:par>
                        <p:par>
                          <p:cTn id="16" fill="hold">
                            <p:stCondLst>
                              <p:cond delay="260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485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5350"/>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7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16"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solidFill>
                  <a:srgbClr val="FFC000"/>
                </a:solidFill>
              </a:rPr>
              <a:t>La scoperta</a:t>
            </a:r>
            <a:endParaRPr lang="it-IT" sz="3600" dirty="0">
              <a:solidFill>
                <a:srgbClr val="FFC000"/>
              </a:solidFill>
            </a:endParaRPr>
          </a:p>
        </p:txBody>
      </p:sp>
      <p:sp>
        <p:nvSpPr>
          <p:cNvPr id="2" name="CasellaDiTesto 1"/>
          <p:cNvSpPr txBox="1"/>
          <p:nvPr/>
        </p:nvSpPr>
        <p:spPr>
          <a:xfrm>
            <a:off x="0" y="658584"/>
            <a:ext cx="9144000" cy="923330"/>
          </a:xfrm>
          <a:prstGeom prst="rect">
            <a:avLst/>
          </a:prstGeom>
          <a:noFill/>
        </p:spPr>
        <p:txBody>
          <a:bodyPr wrap="square" rtlCol="0">
            <a:spAutoFit/>
          </a:bodyPr>
          <a:lstStyle/>
          <a:p>
            <a:pPr algn="just"/>
            <a:r>
              <a:rPr lang="it-IT" dirty="0" smtClean="0"/>
              <a:t>La scoperta, avvenuta per caso nel corso di un controllo geografico dell’area laziale faceva emergere numerose ipotesi riguardanti la loro presenza, </a:t>
            </a:r>
            <a:r>
              <a:rPr lang="it-IT" dirty="0" smtClean="0"/>
              <a:t>il </a:t>
            </a:r>
            <a:r>
              <a:rPr lang="it-IT" dirty="0" smtClean="0"/>
              <a:t>loro scopo e </a:t>
            </a:r>
            <a:r>
              <a:rPr lang="it-IT" dirty="0" smtClean="0"/>
              <a:t>la realizzazione </a:t>
            </a:r>
            <a:r>
              <a:rPr lang="it-IT" dirty="0" smtClean="0"/>
              <a:t>stessa. Chi le </a:t>
            </a:r>
            <a:r>
              <a:rPr lang="it-IT" smtClean="0"/>
              <a:t>aveva </a:t>
            </a:r>
            <a:r>
              <a:rPr lang="it-IT" smtClean="0"/>
              <a:t>realizzate </a:t>
            </a:r>
            <a:r>
              <a:rPr lang="it-IT" dirty="0" smtClean="0"/>
              <a:t>e per quale motivo?</a:t>
            </a:r>
            <a:endParaRPr lang="it-IT" dirty="0"/>
          </a:p>
        </p:txBody>
      </p:sp>
      <p:pic>
        <p:nvPicPr>
          <p:cNvPr id="10242" name="Immag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93930"/>
            <a:ext cx="3881438" cy="20732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4727053" y="2452895"/>
            <a:ext cx="4250034" cy="2585323"/>
          </a:xfrm>
          <a:prstGeom prst="rect">
            <a:avLst/>
          </a:prstGeom>
          <a:noFill/>
        </p:spPr>
        <p:txBody>
          <a:bodyPr wrap="square" rtlCol="0">
            <a:spAutoFit/>
          </a:bodyPr>
          <a:lstStyle/>
          <a:p>
            <a:r>
              <a:rPr lang="it-IT" dirty="0" smtClean="0">
                <a:solidFill>
                  <a:srgbClr val="FFC000"/>
                </a:solidFill>
              </a:rPr>
              <a:t>Quale funzione avevano?</a:t>
            </a:r>
          </a:p>
          <a:p>
            <a:r>
              <a:rPr lang="it-IT" dirty="0" smtClean="0">
                <a:solidFill>
                  <a:srgbClr val="FFC000"/>
                </a:solidFill>
              </a:rPr>
              <a:t>Erano delle cave?</a:t>
            </a:r>
          </a:p>
          <a:p>
            <a:r>
              <a:rPr lang="it-IT" dirty="0" smtClean="0">
                <a:solidFill>
                  <a:srgbClr val="FFC000"/>
                </a:solidFill>
              </a:rPr>
              <a:t>Erano un luogo di culto?</a:t>
            </a:r>
          </a:p>
          <a:p>
            <a:r>
              <a:rPr lang="it-IT" dirty="0" smtClean="0">
                <a:solidFill>
                  <a:srgbClr val="FFC000"/>
                </a:solidFill>
              </a:rPr>
              <a:t>Quale era la loro epoca?</a:t>
            </a:r>
          </a:p>
          <a:p>
            <a:r>
              <a:rPr lang="it-IT" dirty="0" smtClean="0">
                <a:solidFill>
                  <a:srgbClr val="FFC000"/>
                </a:solidFill>
              </a:rPr>
              <a:t>Come erano state realizzate?</a:t>
            </a:r>
          </a:p>
          <a:p>
            <a:r>
              <a:rPr lang="it-IT" dirty="0" smtClean="0">
                <a:solidFill>
                  <a:srgbClr val="FFC000"/>
                </a:solidFill>
              </a:rPr>
              <a:t>Perché presentavano un allineamento?</a:t>
            </a:r>
          </a:p>
          <a:p>
            <a:r>
              <a:rPr lang="it-IT" dirty="0" smtClean="0">
                <a:solidFill>
                  <a:srgbClr val="FFC000"/>
                </a:solidFill>
              </a:rPr>
              <a:t>Quale età possedevano?</a:t>
            </a:r>
          </a:p>
          <a:p>
            <a:r>
              <a:rPr lang="it-IT" dirty="0" smtClean="0">
                <a:solidFill>
                  <a:srgbClr val="FFC000"/>
                </a:solidFill>
              </a:rPr>
              <a:t>Cosa indicavano?</a:t>
            </a:r>
          </a:p>
          <a:p>
            <a:r>
              <a:rPr lang="it-IT" dirty="0" smtClean="0">
                <a:solidFill>
                  <a:srgbClr val="FFC000"/>
                </a:solidFill>
              </a:rPr>
              <a:t>Cosa raffiguravano?</a:t>
            </a:r>
            <a:endParaRPr lang="it-IT" dirty="0">
              <a:solidFill>
                <a:srgbClr val="FFC000"/>
              </a:solidFill>
            </a:endParaRPr>
          </a:p>
        </p:txBody>
      </p:sp>
    </p:spTree>
    <p:extLst>
      <p:ext uri="{BB962C8B-B14F-4D97-AF65-F5344CB8AC3E}">
        <p14:creationId xmlns:p14="http://schemas.microsoft.com/office/powerpoint/2010/main" val="400258308"/>
      </p:ext>
    </p:extLst>
  </p:cSld>
  <p:clrMapOvr>
    <a:masterClrMapping/>
  </p:clrMapOvr>
  <mc:AlternateContent xmlns:mc="http://schemas.openxmlformats.org/markup-compatibility/2006">
    <mc:Choice xmlns:p14="http://schemas.microsoft.com/office/powerpoint/2010/main" Requires="p14">
      <p:transition spd="slow" p14:dur="1400" advTm="21994">
        <p14:doors dir="vert"/>
      </p:transition>
    </mc:Choice>
    <mc:Fallback>
      <p:transition spd="slow" advTm="2199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950"/>
                            </p:stCondLst>
                            <p:childTnLst>
                              <p:par>
                                <p:cTn id="13" presetID="10" presetClass="entr" presetSubtype="0" fill="hold" nodeType="after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fade">
                                      <p:cBhvr>
                                        <p:cTn id="15" dur="500"/>
                                        <p:tgtEl>
                                          <p:spTgt spid="10242"/>
                                        </p:tgtEl>
                                      </p:cBhvr>
                                    </p:animEffect>
                                  </p:childTnLst>
                                </p:cTn>
                              </p:par>
                            </p:childTnLst>
                          </p:cTn>
                        </p:par>
                        <p:par>
                          <p:cTn id="16" fill="hold">
                            <p:stCondLst>
                              <p:cond delay="3450"/>
                            </p:stCondLst>
                            <p:childTnLst>
                              <p:par>
                                <p:cTn id="17" presetID="10" presetClass="entr" presetSubtype="0" fill="hold" nodeType="afterEffect">
                                  <p:stCondLst>
                                    <p:cond delay="0"/>
                                  </p:stCondLst>
                                  <p:iterate type="wd">
                                    <p:tmPct val="10000"/>
                                  </p:iterate>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par>
                          <p:cTn id="20" fill="hold">
                            <p:stCondLst>
                              <p:cond delay="4100"/>
                            </p:stCondLst>
                            <p:childTnLst>
                              <p:par>
                                <p:cTn id="21" presetID="10" presetClass="entr" presetSubtype="0" fill="hold" nodeType="afterEffect">
                                  <p:stCondLst>
                                    <p:cond delay="0"/>
                                  </p:stCondLst>
                                  <p:iterate type="wd">
                                    <p:tmPct val="10000"/>
                                  </p:iterate>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cTn>
                              </p:par>
                            </p:childTnLst>
                          </p:cTn>
                        </p:par>
                        <p:par>
                          <p:cTn id="24" fill="hold">
                            <p:stCondLst>
                              <p:cond delay="4750"/>
                            </p:stCondLst>
                            <p:childTnLst>
                              <p:par>
                                <p:cTn id="25" presetID="10" presetClass="entr" presetSubtype="0" fill="hold" nodeType="afterEffect">
                                  <p:stCondLst>
                                    <p:cond delay="0"/>
                                  </p:stCondLst>
                                  <p:iterate type="wd">
                                    <p:tmPct val="10000"/>
                                  </p:iterate>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par>
                          <p:cTn id="28" fill="hold">
                            <p:stCondLst>
                              <p:cond delay="5500"/>
                            </p:stCondLst>
                            <p:childTnLst>
                              <p:par>
                                <p:cTn id="29" presetID="10" presetClass="entr" presetSubtype="0" fill="hold" nodeType="afterEffect">
                                  <p:stCondLst>
                                    <p:cond delay="0"/>
                                  </p:stCondLst>
                                  <p:iterate type="wd">
                                    <p:tmPct val="10000"/>
                                  </p:iterate>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fade">
                                      <p:cBhvr>
                                        <p:cTn id="31" dur="500"/>
                                        <p:tgtEl>
                                          <p:spTgt spid="10">
                                            <p:txEl>
                                              <p:pRg st="3" end="3"/>
                                            </p:txEl>
                                          </p:spTgt>
                                        </p:tgtEl>
                                      </p:cBhvr>
                                    </p:animEffect>
                                  </p:childTnLst>
                                </p:cTn>
                              </p:par>
                            </p:childTnLst>
                          </p:cTn>
                        </p:par>
                        <p:par>
                          <p:cTn id="32" fill="hold">
                            <p:stCondLst>
                              <p:cond delay="6250"/>
                            </p:stCondLst>
                            <p:childTnLst>
                              <p:par>
                                <p:cTn id="33" presetID="10" presetClass="entr" presetSubtype="0" fill="hold" nodeType="afterEffect">
                                  <p:stCondLst>
                                    <p:cond delay="0"/>
                                  </p:stCondLst>
                                  <p:iterate type="wd">
                                    <p:tmPct val="10000"/>
                                  </p:iterate>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500"/>
                                        <p:tgtEl>
                                          <p:spTgt spid="10">
                                            <p:txEl>
                                              <p:pRg st="4" end="4"/>
                                            </p:txEl>
                                          </p:spTgt>
                                        </p:tgtEl>
                                      </p:cBhvr>
                                    </p:animEffect>
                                  </p:childTnLst>
                                </p:cTn>
                              </p:par>
                            </p:childTnLst>
                          </p:cTn>
                        </p:par>
                        <p:par>
                          <p:cTn id="36" fill="hold">
                            <p:stCondLst>
                              <p:cond delay="6950"/>
                            </p:stCondLst>
                            <p:childTnLst>
                              <p:par>
                                <p:cTn id="37" presetID="10" presetClass="entr" presetSubtype="0" fill="hold" nodeType="afterEffect">
                                  <p:stCondLst>
                                    <p:cond delay="0"/>
                                  </p:stCondLst>
                                  <p:iterate type="wd">
                                    <p:tmPct val="10000"/>
                                  </p:iterate>
                                  <p:childTnLst>
                                    <p:set>
                                      <p:cBhvr>
                                        <p:cTn id="38" dur="1" fill="hold">
                                          <p:stCondLst>
                                            <p:cond delay="0"/>
                                          </p:stCondLst>
                                        </p:cTn>
                                        <p:tgtEl>
                                          <p:spTgt spid="10">
                                            <p:txEl>
                                              <p:pRg st="5" end="5"/>
                                            </p:txEl>
                                          </p:spTgt>
                                        </p:tgtEl>
                                        <p:attrNameLst>
                                          <p:attrName>style.visibility</p:attrName>
                                        </p:attrNameLst>
                                      </p:cBhvr>
                                      <p:to>
                                        <p:strVal val="visible"/>
                                      </p:to>
                                    </p:set>
                                    <p:animEffect transition="in" filter="fade">
                                      <p:cBhvr>
                                        <p:cTn id="39" dur="500"/>
                                        <p:tgtEl>
                                          <p:spTgt spid="10">
                                            <p:txEl>
                                              <p:pRg st="5" end="5"/>
                                            </p:txEl>
                                          </p:spTgt>
                                        </p:tgtEl>
                                      </p:cBhvr>
                                    </p:animEffect>
                                  </p:childTnLst>
                                </p:cTn>
                              </p:par>
                            </p:childTnLst>
                          </p:cTn>
                        </p:par>
                        <p:par>
                          <p:cTn id="40" fill="hold">
                            <p:stCondLst>
                              <p:cond delay="7650"/>
                            </p:stCondLst>
                            <p:childTnLst>
                              <p:par>
                                <p:cTn id="41" presetID="10" presetClass="entr" presetSubtype="0" fill="hold" nodeType="afterEffect">
                                  <p:stCondLst>
                                    <p:cond delay="0"/>
                                  </p:stCondLst>
                                  <p:iterate type="wd">
                                    <p:tmPct val="10000"/>
                                  </p:iterate>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fade">
                                      <p:cBhvr>
                                        <p:cTn id="43" dur="500"/>
                                        <p:tgtEl>
                                          <p:spTgt spid="10">
                                            <p:txEl>
                                              <p:pRg st="6" end="6"/>
                                            </p:txEl>
                                          </p:spTgt>
                                        </p:tgtEl>
                                      </p:cBhvr>
                                    </p:animEffect>
                                  </p:childTnLst>
                                </p:cTn>
                              </p:par>
                            </p:childTnLst>
                          </p:cTn>
                        </p:par>
                        <p:par>
                          <p:cTn id="44" fill="hold">
                            <p:stCondLst>
                              <p:cond delay="8300"/>
                            </p:stCondLst>
                            <p:childTnLst>
                              <p:par>
                                <p:cTn id="45" presetID="10" presetClass="entr" presetSubtype="0" fill="hold" nodeType="afterEffect">
                                  <p:stCondLst>
                                    <p:cond delay="0"/>
                                  </p:stCondLst>
                                  <p:iterate type="wd">
                                    <p:tmPct val="10000"/>
                                  </p:iterate>
                                  <p:childTnLst>
                                    <p:set>
                                      <p:cBhvr>
                                        <p:cTn id="46" dur="1" fill="hold">
                                          <p:stCondLst>
                                            <p:cond delay="0"/>
                                          </p:stCondLst>
                                        </p:cTn>
                                        <p:tgtEl>
                                          <p:spTgt spid="10">
                                            <p:txEl>
                                              <p:pRg st="7" end="7"/>
                                            </p:txEl>
                                          </p:spTgt>
                                        </p:tgtEl>
                                        <p:attrNameLst>
                                          <p:attrName>style.visibility</p:attrName>
                                        </p:attrNameLst>
                                      </p:cBhvr>
                                      <p:to>
                                        <p:strVal val="visible"/>
                                      </p:to>
                                    </p:set>
                                    <p:animEffect transition="in" filter="fade">
                                      <p:cBhvr>
                                        <p:cTn id="47" dur="500"/>
                                        <p:tgtEl>
                                          <p:spTgt spid="10">
                                            <p:txEl>
                                              <p:pRg st="7" end="7"/>
                                            </p:txEl>
                                          </p:spTgt>
                                        </p:tgtEl>
                                      </p:cBhvr>
                                    </p:animEffect>
                                  </p:childTnLst>
                                </p:cTn>
                              </p:par>
                            </p:childTnLst>
                          </p:cTn>
                        </p:par>
                        <p:par>
                          <p:cTn id="48" fill="hold">
                            <p:stCondLst>
                              <p:cond delay="8900"/>
                            </p:stCondLst>
                            <p:childTnLst>
                              <p:par>
                                <p:cTn id="49" presetID="10" presetClass="entr" presetSubtype="0" fill="hold" nodeType="afterEffect">
                                  <p:stCondLst>
                                    <p:cond delay="0"/>
                                  </p:stCondLst>
                                  <p:iterate type="wd">
                                    <p:tmPct val="10000"/>
                                  </p:iterate>
                                  <p:childTnLst>
                                    <p:set>
                                      <p:cBhvr>
                                        <p:cTn id="50" dur="1" fill="hold">
                                          <p:stCondLst>
                                            <p:cond delay="0"/>
                                          </p:stCondLst>
                                        </p:cTn>
                                        <p:tgtEl>
                                          <p:spTgt spid="10">
                                            <p:txEl>
                                              <p:pRg st="8" end="8"/>
                                            </p:txEl>
                                          </p:spTgt>
                                        </p:tgtEl>
                                        <p:attrNameLst>
                                          <p:attrName>style.visibility</p:attrName>
                                        </p:attrNameLst>
                                      </p:cBhvr>
                                      <p:to>
                                        <p:strVal val="visible"/>
                                      </p:to>
                                    </p:set>
                                    <p:animEffect transition="in" filter="fade">
                                      <p:cBhvr>
                                        <p:cTn id="51"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0"/>
            <a:ext cx="9144000" cy="646331"/>
          </a:xfrm>
          <a:prstGeom prst="rect">
            <a:avLst/>
          </a:prstGeom>
          <a:noFill/>
        </p:spPr>
        <p:txBody>
          <a:bodyPr wrap="square" rtlCol="0">
            <a:spAutoFit/>
          </a:bodyPr>
          <a:lstStyle/>
          <a:p>
            <a:pPr algn="ctr"/>
            <a:r>
              <a:rPr lang="it-IT" sz="3600" dirty="0" smtClean="0">
                <a:solidFill>
                  <a:srgbClr val="FFC000"/>
                </a:solidFill>
              </a:rPr>
              <a:t>L’inizio dello Studio Astronomico</a:t>
            </a:r>
            <a:endParaRPr lang="it-IT" sz="3600" dirty="0">
              <a:solidFill>
                <a:srgbClr val="FFC000"/>
              </a:solidFill>
            </a:endParaRPr>
          </a:p>
        </p:txBody>
      </p:sp>
      <p:pic>
        <p:nvPicPr>
          <p:cNvPr id="11266" name="Picture 2" descr="C:\Users\User\Documents\UFO\Associazione\Montecassino\cassiopea - og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055209"/>
            <a:ext cx="3347426" cy="48956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1267" name="Picture 3" descr="C:\Users\User\Documents\UFO\Associazione\Montecassino\montecassino area ok +.jpg"/>
          <p:cNvPicPr>
            <a:picLocks noChangeAspect="1" noChangeArrowheads="1"/>
          </p:cNvPicPr>
          <p:nvPr/>
        </p:nvPicPr>
        <p:blipFill rotWithShape="1">
          <a:blip r:embed="rId3">
            <a:extLst>
              <a:ext uri="{28A0092B-C50C-407E-A947-70E740481C1C}">
                <a14:useLocalDpi xmlns:a14="http://schemas.microsoft.com/office/drawing/2010/main" val="0"/>
              </a:ext>
            </a:extLst>
          </a:blip>
          <a:srcRect l="14101" t="13288" r="18039" b="24019"/>
          <a:stretch/>
        </p:blipFill>
        <p:spPr bwMode="auto">
          <a:xfrm rot="16200000">
            <a:off x="-280798" y="2163590"/>
            <a:ext cx="4895611" cy="26788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Freccia a destra 2"/>
          <p:cNvSpPr/>
          <p:nvPr/>
        </p:nvSpPr>
        <p:spPr>
          <a:xfrm>
            <a:off x="3737884" y="2530906"/>
            <a:ext cx="1008112" cy="1944216"/>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
        <p:nvSpPr>
          <p:cNvPr id="4" name="CasellaDiTesto 3"/>
          <p:cNvSpPr txBox="1"/>
          <p:nvPr/>
        </p:nvSpPr>
        <p:spPr>
          <a:xfrm>
            <a:off x="4932040" y="5950820"/>
            <a:ext cx="3347426" cy="369332"/>
          </a:xfrm>
          <a:prstGeom prst="rect">
            <a:avLst/>
          </a:prstGeom>
          <a:noFill/>
        </p:spPr>
        <p:txBody>
          <a:bodyPr wrap="square" rtlCol="0">
            <a:spAutoFit/>
          </a:bodyPr>
          <a:lstStyle/>
          <a:p>
            <a:pPr algn="ctr"/>
            <a:r>
              <a:rPr lang="it-IT" dirty="0" smtClean="0"/>
              <a:t>Costellazione della Cassiopea</a:t>
            </a:r>
            <a:endParaRPr lang="it-IT" dirty="0"/>
          </a:p>
        </p:txBody>
      </p:sp>
    </p:spTree>
    <p:extLst>
      <p:ext uri="{BB962C8B-B14F-4D97-AF65-F5344CB8AC3E}">
        <p14:creationId xmlns:p14="http://schemas.microsoft.com/office/powerpoint/2010/main" val="28756680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fade">
                                      <p:cBhvr>
                                        <p:cTn id="11" dur="500"/>
                                        <p:tgtEl>
                                          <p:spTgt spid="1126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266"/>
                                        </p:tgtEl>
                                        <p:attrNameLst>
                                          <p:attrName>style.visibility</p:attrName>
                                        </p:attrNameLst>
                                      </p:cBhvr>
                                      <p:to>
                                        <p:strVal val="visible"/>
                                      </p:to>
                                    </p:set>
                                    <p:animEffect transition="in" filter="fade">
                                      <p:cBhvr>
                                        <p:cTn id="19" dur="5000"/>
                                        <p:tgtEl>
                                          <p:spTgt spid="11266"/>
                                        </p:tgtEl>
                                      </p:cBhvr>
                                    </p:animEffect>
                                  </p:childTnLst>
                                </p:cTn>
                              </p:par>
                            </p:childTnLst>
                          </p:cTn>
                        </p:par>
                        <p:par>
                          <p:cTn id="20" fill="hold">
                            <p:stCondLst>
                              <p:cond delay="6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0"/>
            <a:ext cx="9144000" cy="646331"/>
          </a:xfrm>
          <a:prstGeom prst="rect">
            <a:avLst/>
          </a:prstGeom>
          <a:noFill/>
        </p:spPr>
        <p:txBody>
          <a:bodyPr wrap="square" rtlCol="0">
            <a:spAutoFit/>
          </a:bodyPr>
          <a:lstStyle/>
          <a:p>
            <a:pPr algn="ctr"/>
            <a:r>
              <a:rPr lang="it-IT" sz="3600" dirty="0" smtClean="0">
                <a:solidFill>
                  <a:srgbClr val="FFC000"/>
                </a:solidFill>
              </a:rPr>
              <a:t>L’inizio dello Studio Astronomico</a:t>
            </a:r>
            <a:endParaRPr lang="it-IT" sz="3600" dirty="0">
              <a:solidFill>
                <a:srgbClr val="FFC000"/>
              </a:solidFill>
            </a:endParaRPr>
          </a:p>
        </p:txBody>
      </p:sp>
      <p:pic>
        <p:nvPicPr>
          <p:cNvPr id="11266" name="Picture 2" descr="C:\Users\User\Documents\UFO\Associazione\Montecassino\cassiopea - og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5209"/>
            <a:ext cx="3347426" cy="48956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51520" y="5950820"/>
            <a:ext cx="3347426" cy="369332"/>
          </a:xfrm>
          <a:prstGeom prst="rect">
            <a:avLst/>
          </a:prstGeom>
          <a:noFill/>
        </p:spPr>
        <p:txBody>
          <a:bodyPr wrap="square" rtlCol="0">
            <a:spAutoFit/>
          </a:bodyPr>
          <a:lstStyle/>
          <a:p>
            <a:pPr algn="ctr"/>
            <a:r>
              <a:rPr lang="it-IT" dirty="0" smtClean="0"/>
              <a:t>Costellazione della Cassiopea</a:t>
            </a:r>
            <a:endParaRPr lang="it-IT" dirty="0"/>
          </a:p>
        </p:txBody>
      </p:sp>
      <p:pic>
        <p:nvPicPr>
          <p:cNvPr id="12290" name="Picture 2" descr="cassiopea - 26500 anni 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023039"/>
            <a:ext cx="3114675" cy="22971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cassiopea - 20600 anni f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836712"/>
            <a:ext cx="3114675" cy="31575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2 4"/>
          <p:cNvCxnSpPr/>
          <p:nvPr/>
        </p:nvCxnSpPr>
        <p:spPr>
          <a:xfrm flipV="1">
            <a:off x="2987824" y="2415481"/>
            <a:ext cx="1224136" cy="3654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5044359" y="856028"/>
            <a:ext cx="1872208" cy="369332"/>
          </a:xfrm>
          <a:prstGeom prst="rect">
            <a:avLst/>
          </a:prstGeom>
          <a:noFill/>
        </p:spPr>
        <p:txBody>
          <a:bodyPr wrap="square" rtlCol="0">
            <a:spAutoFit/>
          </a:bodyPr>
          <a:lstStyle/>
          <a:p>
            <a:pPr algn="ctr"/>
            <a:r>
              <a:rPr lang="it-IT" dirty="0" smtClean="0"/>
              <a:t>26.500 a.C.</a:t>
            </a:r>
            <a:endParaRPr lang="it-IT" dirty="0"/>
          </a:p>
        </p:txBody>
      </p:sp>
      <p:sp>
        <p:nvSpPr>
          <p:cNvPr id="12" name="CasellaDiTesto 11"/>
          <p:cNvSpPr txBox="1"/>
          <p:nvPr/>
        </p:nvSpPr>
        <p:spPr>
          <a:xfrm>
            <a:off x="5044359" y="4051684"/>
            <a:ext cx="1872208" cy="369332"/>
          </a:xfrm>
          <a:prstGeom prst="rect">
            <a:avLst/>
          </a:prstGeom>
          <a:noFill/>
        </p:spPr>
        <p:txBody>
          <a:bodyPr wrap="square" rtlCol="0">
            <a:spAutoFit/>
          </a:bodyPr>
          <a:lstStyle/>
          <a:p>
            <a:pPr algn="ctr"/>
            <a:r>
              <a:rPr lang="it-IT" dirty="0" smtClean="0"/>
              <a:t>20.600 a.C.</a:t>
            </a:r>
            <a:endParaRPr lang="it-IT" dirty="0"/>
          </a:p>
        </p:txBody>
      </p:sp>
      <p:cxnSp>
        <p:nvCxnSpPr>
          <p:cNvPr id="9" name="Connettore 2 8"/>
          <p:cNvCxnSpPr/>
          <p:nvPr/>
        </p:nvCxnSpPr>
        <p:spPr>
          <a:xfrm>
            <a:off x="2987824" y="4421016"/>
            <a:ext cx="1224136" cy="5201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292" name="Picture 4" descr="linea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7075967" y="2388952"/>
            <a:ext cx="1834263" cy="22281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ttore 2 10"/>
          <p:cNvCxnSpPr/>
          <p:nvPr/>
        </p:nvCxnSpPr>
        <p:spPr>
          <a:xfrm flipH="1" flipV="1">
            <a:off x="8085402" y="3386972"/>
            <a:ext cx="360040" cy="36004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Ovale 12"/>
          <p:cNvSpPr/>
          <p:nvPr/>
        </p:nvSpPr>
        <p:spPr>
          <a:xfrm>
            <a:off x="1946166" y="3272000"/>
            <a:ext cx="414519" cy="462028"/>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4922730" y="2136176"/>
            <a:ext cx="414519" cy="462028"/>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4796364" y="4866703"/>
            <a:ext cx="414519" cy="462028"/>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251520" y="1055209"/>
            <a:ext cx="3347426" cy="369332"/>
          </a:xfrm>
          <a:prstGeom prst="rect">
            <a:avLst/>
          </a:prstGeom>
          <a:noFill/>
        </p:spPr>
        <p:txBody>
          <a:bodyPr wrap="square" rtlCol="0">
            <a:spAutoFit/>
          </a:bodyPr>
          <a:lstStyle/>
          <a:p>
            <a:pPr algn="ctr"/>
            <a:r>
              <a:rPr lang="it-IT" dirty="0" smtClean="0"/>
              <a:t>Oggi</a:t>
            </a:r>
            <a:endParaRPr lang="it-IT" dirty="0"/>
          </a:p>
        </p:txBody>
      </p:sp>
    </p:spTree>
    <p:extLst>
      <p:ext uri="{BB962C8B-B14F-4D97-AF65-F5344CB8AC3E}">
        <p14:creationId xmlns:p14="http://schemas.microsoft.com/office/powerpoint/2010/main" val="40570167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fade">
                                      <p:cBhvr>
                                        <p:cTn id="11" dur="1000"/>
                                        <p:tgtEl>
                                          <p:spTgt spid="1126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2291"/>
                                        </p:tgtEl>
                                        <p:attrNameLst>
                                          <p:attrName>style.visibility</p:attrName>
                                        </p:attrNameLst>
                                      </p:cBhvr>
                                      <p:to>
                                        <p:strVal val="visible"/>
                                      </p:to>
                                    </p:set>
                                    <p:animEffect transition="in" filter="fade">
                                      <p:cBhvr>
                                        <p:cTn id="23" dur="500"/>
                                        <p:tgtEl>
                                          <p:spTgt spid="12291"/>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2290"/>
                                        </p:tgtEl>
                                        <p:attrNameLst>
                                          <p:attrName>style.visibility</p:attrName>
                                        </p:attrNameLst>
                                      </p:cBhvr>
                                      <p:to>
                                        <p:strVal val="visible"/>
                                      </p:to>
                                    </p:set>
                                    <p:animEffect transition="in" filter="fade">
                                      <p:cBhvr>
                                        <p:cTn id="35" dur="500"/>
                                        <p:tgtEl>
                                          <p:spTgt spid="12290"/>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12292"/>
                                        </p:tgtEl>
                                        <p:attrNameLst>
                                          <p:attrName>style.visibility</p:attrName>
                                        </p:attrNameLst>
                                      </p:cBhvr>
                                      <p:to>
                                        <p:strVal val="visible"/>
                                      </p:to>
                                    </p:set>
                                    <p:animEffect transition="in" filter="fade">
                                      <p:cBhvr>
                                        <p:cTn id="47" dur="500"/>
                                        <p:tgtEl>
                                          <p:spTgt spid="12292"/>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P spid="12" grpId="0"/>
      <p:bldP spid="13" grpId="0" animBg="1"/>
      <p:bldP spid="19" grpId="0" animBg="1"/>
      <p:bldP spid="20"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0"/>
            <a:ext cx="9144000" cy="646331"/>
          </a:xfrm>
          <a:prstGeom prst="rect">
            <a:avLst/>
          </a:prstGeom>
          <a:noFill/>
        </p:spPr>
        <p:txBody>
          <a:bodyPr wrap="square" rtlCol="0">
            <a:spAutoFit/>
          </a:bodyPr>
          <a:lstStyle/>
          <a:p>
            <a:pPr algn="ctr"/>
            <a:r>
              <a:rPr lang="it-IT" sz="3600" dirty="0" smtClean="0">
                <a:solidFill>
                  <a:srgbClr val="FFC000"/>
                </a:solidFill>
              </a:rPr>
              <a:t>L’inizio dello Studio Astronomico</a:t>
            </a:r>
            <a:endParaRPr lang="it-IT" sz="3600" dirty="0">
              <a:solidFill>
                <a:srgbClr val="FFC000"/>
              </a:solidFill>
            </a:endParaRPr>
          </a:p>
        </p:txBody>
      </p:sp>
      <p:pic>
        <p:nvPicPr>
          <p:cNvPr id="13314" name="Picture 2" descr="ngc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124743"/>
            <a:ext cx="3096344" cy="44294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line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67544" y="1124743"/>
            <a:ext cx="3646500" cy="44294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ttore 2 2"/>
          <p:cNvCxnSpPr/>
          <p:nvPr/>
        </p:nvCxnSpPr>
        <p:spPr>
          <a:xfrm>
            <a:off x="2483768" y="2924944"/>
            <a:ext cx="4320480" cy="216024"/>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5529312" y="5554235"/>
            <a:ext cx="3147144" cy="923330"/>
          </a:xfrm>
          <a:prstGeom prst="rect">
            <a:avLst/>
          </a:prstGeom>
        </p:spPr>
        <p:txBody>
          <a:bodyPr wrap="square">
            <a:spAutoFit/>
          </a:bodyPr>
          <a:lstStyle/>
          <a:p>
            <a:r>
              <a:rPr lang="it-IT" dirty="0"/>
              <a:t>NGC </a:t>
            </a:r>
            <a:r>
              <a:rPr lang="it-IT" dirty="0" smtClean="0"/>
              <a:t>381 – Ammasso Aperto</a:t>
            </a:r>
          </a:p>
          <a:p>
            <a:pPr algn="just"/>
            <a:r>
              <a:rPr lang="it-IT" dirty="0" smtClean="0"/>
              <a:t>Magnitudine +9, non visibile ad occhio nudo.</a:t>
            </a:r>
            <a:endParaRPr lang="it-IT" dirty="0"/>
          </a:p>
        </p:txBody>
      </p:sp>
      <p:sp>
        <p:nvSpPr>
          <p:cNvPr id="4" name="CasellaDiTesto 3"/>
          <p:cNvSpPr txBox="1"/>
          <p:nvPr/>
        </p:nvSpPr>
        <p:spPr>
          <a:xfrm>
            <a:off x="7223573" y="2540803"/>
            <a:ext cx="936104" cy="1200329"/>
          </a:xfrm>
          <a:prstGeom prst="rect">
            <a:avLst/>
          </a:prstGeom>
          <a:noFill/>
          <a:ln>
            <a:noFill/>
          </a:ln>
        </p:spPr>
        <p:txBody>
          <a:bodyPr wrap="square" rtlCol="0">
            <a:spAutoFit/>
          </a:bodyPr>
          <a:lstStyle/>
          <a:p>
            <a:r>
              <a:rPr lang="it-IT" sz="7200" dirty="0" smtClean="0">
                <a:solidFill>
                  <a:srgbClr val="FFFF00"/>
                </a:solidFill>
              </a:rPr>
              <a:t>?</a:t>
            </a:r>
            <a:endParaRPr lang="it-IT" sz="7200" dirty="0">
              <a:solidFill>
                <a:srgbClr val="FFFF00"/>
              </a:solidFill>
            </a:endParaRPr>
          </a:p>
        </p:txBody>
      </p:sp>
    </p:spTree>
    <p:extLst>
      <p:ext uri="{BB962C8B-B14F-4D97-AF65-F5344CB8AC3E}">
        <p14:creationId xmlns:p14="http://schemas.microsoft.com/office/powerpoint/2010/main" val="27846994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315"/>
                                        </p:tgtEl>
                                        <p:attrNameLst>
                                          <p:attrName>style.visibility</p:attrName>
                                        </p:attrNameLst>
                                      </p:cBhvr>
                                      <p:to>
                                        <p:strVal val="visible"/>
                                      </p:to>
                                    </p:set>
                                    <p:animEffect transition="in" filter="fade">
                                      <p:cBhvr>
                                        <p:cTn id="11" dur="500"/>
                                        <p:tgtEl>
                                          <p:spTgt spid="133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314"/>
                                        </p:tgtEl>
                                        <p:attrNameLst>
                                          <p:attrName>style.visibility</p:attrName>
                                        </p:attrNameLst>
                                      </p:cBhvr>
                                      <p:to>
                                        <p:strVal val="visible"/>
                                      </p:to>
                                    </p:set>
                                    <p:animEffect transition="in" filter="fade">
                                      <p:cBhvr>
                                        <p:cTn id="15" dur="500"/>
                                        <p:tgtEl>
                                          <p:spTgt spid="133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0"/>
            <a:ext cx="9144000" cy="646331"/>
          </a:xfrm>
          <a:prstGeom prst="rect">
            <a:avLst/>
          </a:prstGeom>
          <a:noFill/>
        </p:spPr>
        <p:txBody>
          <a:bodyPr wrap="square" rtlCol="0">
            <a:spAutoFit/>
          </a:bodyPr>
          <a:lstStyle/>
          <a:p>
            <a:pPr algn="ctr"/>
            <a:r>
              <a:rPr lang="it-IT" sz="3600" dirty="0" smtClean="0">
                <a:solidFill>
                  <a:srgbClr val="FFC000"/>
                </a:solidFill>
              </a:rPr>
              <a:t>L’inizio dello Studio Astronomico</a:t>
            </a:r>
            <a:endParaRPr lang="it-IT" sz="3600" dirty="0">
              <a:solidFill>
                <a:srgbClr val="FFC000"/>
              </a:solidFill>
            </a:endParaRPr>
          </a:p>
        </p:txBody>
      </p:sp>
      <p:pic>
        <p:nvPicPr>
          <p:cNvPr id="13314" name="Picture 2" descr="ngc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124743"/>
            <a:ext cx="3096344" cy="44294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line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67544" y="1124743"/>
            <a:ext cx="3646500" cy="44294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ttore 2 2"/>
          <p:cNvCxnSpPr/>
          <p:nvPr/>
        </p:nvCxnSpPr>
        <p:spPr>
          <a:xfrm>
            <a:off x="2382953" y="2648408"/>
            <a:ext cx="3989247" cy="13252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2483768" y="3006094"/>
            <a:ext cx="4320480" cy="566922"/>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1953804" y="3975877"/>
            <a:ext cx="4202372" cy="605251"/>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2252961" y="4653136"/>
            <a:ext cx="5018960" cy="455419"/>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V="1">
            <a:off x="3059832" y="1700808"/>
            <a:ext cx="3896816" cy="288032"/>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5892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315"/>
                                        </p:tgtEl>
                                        <p:attrNameLst>
                                          <p:attrName>style.visibility</p:attrName>
                                        </p:attrNameLst>
                                      </p:cBhvr>
                                      <p:to>
                                        <p:strVal val="visible"/>
                                      </p:to>
                                    </p:set>
                                    <p:animEffect transition="in" filter="fade">
                                      <p:cBhvr>
                                        <p:cTn id="11" dur="500"/>
                                        <p:tgtEl>
                                          <p:spTgt spid="133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314"/>
                                        </p:tgtEl>
                                        <p:attrNameLst>
                                          <p:attrName>style.visibility</p:attrName>
                                        </p:attrNameLst>
                                      </p:cBhvr>
                                      <p:to>
                                        <p:strVal val="visible"/>
                                      </p:to>
                                    </p:set>
                                    <p:animEffect transition="in" filter="fade">
                                      <p:cBhvr>
                                        <p:cTn id="15" dur="500"/>
                                        <p:tgtEl>
                                          <p:spTgt spid="133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0"/>
            <a:ext cx="9144000" cy="646331"/>
          </a:xfrm>
          <a:prstGeom prst="rect">
            <a:avLst/>
          </a:prstGeom>
          <a:noFill/>
        </p:spPr>
        <p:txBody>
          <a:bodyPr wrap="square" rtlCol="0">
            <a:spAutoFit/>
          </a:bodyPr>
          <a:lstStyle/>
          <a:p>
            <a:pPr algn="ctr"/>
            <a:r>
              <a:rPr lang="it-IT" sz="3600" dirty="0" smtClean="0">
                <a:solidFill>
                  <a:srgbClr val="FFC000"/>
                </a:solidFill>
              </a:rPr>
              <a:t>L’inizio dello Studio Astronomico</a:t>
            </a:r>
            <a:endParaRPr lang="it-IT" sz="3600" dirty="0">
              <a:solidFill>
                <a:srgbClr val="FFC000"/>
              </a:solidFill>
            </a:endParaRPr>
          </a:p>
        </p:txBody>
      </p:sp>
      <p:pic>
        <p:nvPicPr>
          <p:cNvPr id="14338" name="Immag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43826"/>
            <a:ext cx="4072035" cy="27113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Immagin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863" y="1043826"/>
            <a:ext cx="4230551" cy="27113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251520" y="3755185"/>
            <a:ext cx="4072035" cy="369332"/>
          </a:xfrm>
          <a:prstGeom prst="rect">
            <a:avLst/>
          </a:prstGeom>
          <a:noFill/>
        </p:spPr>
        <p:txBody>
          <a:bodyPr wrap="square" rtlCol="0">
            <a:spAutoFit/>
          </a:bodyPr>
          <a:lstStyle/>
          <a:p>
            <a:pPr algn="ctr"/>
            <a:r>
              <a:rPr lang="it-IT" dirty="0" smtClean="0"/>
              <a:t>10.300 a.C.</a:t>
            </a:r>
            <a:endParaRPr lang="it-IT" dirty="0"/>
          </a:p>
        </p:txBody>
      </p:sp>
      <p:sp>
        <p:nvSpPr>
          <p:cNvPr id="10" name="CasellaDiTesto 9"/>
          <p:cNvSpPr txBox="1"/>
          <p:nvPr/>
        </p:nvSpPr>
        <p:spPr>
          <a:xfrm>
            <a:off x="4686864" y="3755185"/>
            <a:ext cx="4230550" cy="369332"/>
          </a:xfrm>
          <a:prstGeom prst="rect">
            <a:avLst/>
          </a:prstGeom>
          <a:noFill/>
        </p:spPr>
        <p:txBody>
          <a:bodyPr wrap="square" rtlCol="0">
            <a:spAutoFit/>
          </a:bodyPr>
          <a:lstStyle/>
          <a:p>
            <a:pPr algn="ctr"/>
            <a:r>
              <a:rPr lang="it-IT" dirty="0" smtClean="0"/>
              <a:t>5.100 a.C.</a:t>
            </a:r>
            <a:endParaRPr lang="it-IT" dirty="0"/>
          </a:p>
        </p:txBody>
      </p:sp>
      <p:cxnSp>
        <p:nvCxnSpPr>
          <p:cNvPr id="5" name="Connettore 2 4"/>
          <p:cNvCxnSpPr/>
          <p:nvPr/>
        </p:nvCxnSpPr>
        <p:spPr>
          <a:xfrm>
            <a:off x="1013628" y="1742836"/>
            <a:ext cx="1440160" cy="1728192"/>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flipH="1">
            <a:off x="2021740" y="2561962"/>
            <a:ext cx="1656184" cy="6780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6228184" y="1196752"/>
            <a:ext cx="0" cy="23192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flipH="1" flipV="1">
            <a:off x="5940152" y="3227966"/>
            <a:ext cx="1728192"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a:off x="1013628" y="1742836"/>
            <a:ext cx="2262228" cy="966084"/>
          </a:xfrm>
          <a:prstGeom prst="straightConnector1">
            <a:avLst/>
          </a:prstGeom>
          <a:ln>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a:off x="6228184" y="1196752"/>
            <a:ext cx="1080120" cy="2274276"/>
          </a:xfrm>
          <a:prstGeom prst="straightConnector1">
            <a:avLst/>
          </a:prstGeom>
          <a:ln>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a:off x="2287537" y="4124517"/>
            <a:ext cx="0" cy="9606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37" name="Connettore 2 14336"/>
          <p:cNvCxnSpPr/>
          <p:nvPr/>
        </p:nvCxnSpPr>
        <p:spPr>
          <a:xfrm>
            <a:off x="6804248" y="4124517"/>
            <a:ext cx="0" cy="9606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41" name="Connettore 2 14340"/>
          <p:cNvCxnSpPr/>
          <p:nvPr/>
        </p:nvCxnSpPr>
        <p:spPr>
          <a:xfrm>
            <a:off x="2220426" y="2690045"/>
            <a:ext cx="0" cy="3750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Connettore 2 39"/>
          <p:cNvCxnSpPr/>
          <p:nvPr/>
        </p:nvCxnSpPr>
        <p:spPr>
          <a:xfrm flipH="1">
            <a:off x="6339278" y="3001927"/>
            <a:ext cx="357930" cy="1875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43" name="CasellaDiTesto 14342"/>
          <p:cNvSpPr txBox="1"/>
          <p:nvPr/>
        </p:nvSpPr>
        <p:spPr>
          <a:xfrm>
            <a:off x="1243421" y="5187275"/>
            <a:ext cx="2088232" cy="369332"/>
          </a:xfrm>
          <a:prstGeom prst="rect">
            <a:avLst/>
          </a:prstGeom>
          <a:noFill/>
        </p:spPr>
        <p:txBody>
          <a:bodyPr wrap="square" rtlCol="0">
            <a:spAutoFit/>
          </a:bodyPr>
          <a:lstStyle/>
          <a:p>
            <a:pPr algn="ctr"/>
            <a:r>
              <a:rPr lang="it-IT" dirty="0" smtClean="0"/>
              <a:t>L’angolo aumenta</a:t>
            </a:r>
            <a:endParaRPr lang="it-IT" dirty="0"/>
          </a:p>
        </p:txBody>
      </p:sp>
      <p:sp>
        <p:nvSpPr>
          <p:cNvPr id="43" name="CasellaDiTesto 42"/>
          <p:cNvSpPr txBox="1"/>
          <p:nvPr/>
        </p:nvSpPr>
        <p:spPr>
          <a:xfrm>
            <a:off x="5616116" y="5187275"/>
            <a:ext cx="2304256" cy="369332"/>
          </a:xfrm>
          <a:prstGeom prst="rect">
            <a:avLst/>
          </a:prstGeom>
          <a:noFill/>
        </p:spPr>
        <p:txBody>
          <a:bodyPr wrap="square" rtlCol="0">
            <a:spAutoFit/>
          </a:bodyPr>
          <a:lstStyle/>
          <a:p>
            <a:pPr algn="ctr"/>
            <a:r>
              <a:rPr lang="it-IT" dirty="0" smtClean="0"/>
              <a:t>L’angolo diminuisce</a:t>
            </a:r>
            <a:endParaRPr lang="it-IT" dirty="0"/>
          </a:p>
        </p:txBody>
      </p:sp>
      <p:sp>
        <p:nvSpPr>
          <p:cNvPr id="14344" name="CasellaDiTesto 14343"/>
          <p:cNvSpPr txBox="1"/>
          <p:nvPr/>
        </p:nvSpPr>
        <p:spPr>
          <a:xfrm>
            <a:off x="-1" y="5709007"/>
            <a:ext cx="9138943" cy="923330"/>
          </a:xfrm>
          <a:prstGeom prst="rect">
            <a:avLst/>
          </a:prstGeom>
          <a:noFill/>
        </p:spPr>
        <p:txBody>
          <a:bodyPr wrap="square" rtlCol="0">
            <a:spAutoFit/>
          </a:bodyPr>
          <a:lstStyle/>
          <a:p>
            <a:pPr algn="just"/>
            <a:r>
              <a:rPr lang="it-IT" dirty="0" smtClean="0"/>
              <a:t>Ne consegue che la posizione assunta delle stelle della costellazione di Cassiopea risultano maggiormente simili all’opera plastica di Colle Maiola tra il 7.500 a.C. e il 9.000 a.C.</a:t>
            </a:r>
            <a:endParaRPr lang="it-IT" dirty="0"/>
          </a:p>
        </p:txBody>
      </p:sp>
      <p:cxnSp>
        <p:nvCxnSpPr>
          <p:cNvPr id="14349" name="Connettore 2 14348"/>
          <p:cNvCxnSpPr/>
          <p:nvPr/>
        </p:nvCxnSpPr>
        <p:spPr>
          <a:xfrm>
            <a:off x="899592" y="5360469"/>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351" name="Connettore 2 14350"/>
          <p:cNvCxnSpPr/>
          <p:nvPr/>
        </p:nvCxnSpPr>
        <p:spPr>
          <a:xfrm>
            <a:off x="5226510" y="5371941"/>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255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fade">
                                      <p:cBhvr>
                                        <p:cTn id="11" dur="500"/>
                                        <p:tgtEl>
                                          <p:spTgt spid="143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339"/>
                                        </p:tgtEl>
                                        <p:attrNameLst>
                                          <p:attrName>style.visibility</p:attrName>
                                        </p:attrNameLst>
                                      </p:cBhvr>
                                      <p:to>
                                        <p:strVal val="visible"/>
                                      </p:to>
                                    </p:set>
                                    <p:animEffect transition="in" filter="fade">
                                      <p:cBhvr>
                                        <p:cTn id="15" dur="500"/>
                                        <p:tgtEl>
                                          <p:spTgt spid="1433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4341"/>
                                        </p:tgtEl>
                                        <p:attrNameLst>
                                          <p:attrName>style.visibility</p:attrName>
                                        </p:attrNameLst>
                                      </p:cBhvr>
                                      <p:to>
                                        <p:strVal val="visible"/>
                                      </p:to>
                                    </p:set>
                                    <p:animEffect transition="in" filter="fade">
                                      <p:cBhvr>
                                        <p:cTn id="25" dur="500"/>
                                        <p:tgtEl>
                                          <p:spTgt spid="1434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nodeType="withEffect">
                                  <p:stCondLst>
                                    <p:cond delay="0"/>
                                  </p:stCondLst>
                                  <p:childTnLst>
                                    <p:set>
                                      <p:cBhvr>
                                        <p:cTn id="54" dur="1" fill="hold">
                                          <p:stCondLst>
                                            <p:cond delay="0"/>
                                          </p:stCondLst>
                                        </p:cTn>
                                        <p:tgtEl>
                                          <p:spTgt spid="14337"/>
                                        </p:tgtEl>
                                        <p:attrNameLst>
                                          <p:attrName>style.visibility</p:attrName>
                                        </p:attrNameLst>
                                      </p:cBhvr>
                                      <p:to>
                                        <p:strVal val="visible"/>
                                      </p:to>
                                    </p:set>
                                    <p:animEffect transition="in" filter="fade">
                                      <p:cBhvr>
                                        <p:cTn id="55" dur="500"/>
                                        <p:tgtEl>
                                          <p:spTgt spid="143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343"/>
                                        </p:tgtEl>
                                        <p:attrNameLst>
                                          <p:attrName>style.visibility</p:attrName>
                                        </p:attrNameLst>
                                      </p:cBhvr>
                                      <p:to>
                                        <p:strVal val="visible"/>
                                      </p:to>
                                    </p:set>
                                    <p:animEffect transition="in" filter="fade">
                                      <p:cBhvr>
                                        <p:cTn id="58" dur="500"/>
                                        <p:tgtEl>
                                          <p:spTgt spid="1434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14344"/>
                                        </p:tgtEl>
                                        <p:attrNameLst>
                                          <p:attrName>style.visibility</p:attrName>
                                        </p:attrNameLst>
                                      </p:cBhvr>
                                      <p:to>
                                        <p:strVal val="visible"/>
                                      </p:to>
                                    </p:set>
                                    <p:animEffect transition="in" filter="fade">
                                      <p:cBhvr>
                                        <p:cTn id="65" dur="500"/>
                                        <p:tgtEl>
                                          <p:spTgt spid="14344"/>
                                        </p:tgtEl>
                                      </p:cBhvr>
                                    </p:animEffect>
                                  </p:childTnLst>
                                </p:cTn>
                              </p:par>
                            </p:childTnLst>
                          </p:cTn>
                        </p:par>
                        <p:par>
                          <p:cTn id="66" fill="hold">
                            <p:stCondLst>
                              <p:cond delay="4000"/>
                            </p:stCondLst>
                            <p:childTnLst>
                              <p:par>
                                <p:cTn id="67" presetID="10" presetClass="entr" presetSubtype="0" fill="hold" nodeType="afterEffect">
                                  <p:stCondLst>
                                    <p:cond delay="0"/>
                                  </p:stCondLst>
                                  <p:childTnLst>
                                    <p:set>
                                      <p:cBhvr>
                                        <p:cTn id="68" dur="1" fill="hold">
                                          <p:stCondLst>
                                            <p:cond delay="0"/>
                                          </p:stCondLst>
                                        </p:cTn>
                                        <p:tgtEl>
                                          <p:spTgt spid="14351"/>
                                        </p:tgtEl>
                                        <p:attrNameLst>
                                          <p:attrName>style.visibility</p:attrName>
                                        </p:attrNameLst>
                                      </p:cBhvr>
                                      <p:to>
                                        <p:strVal val="visible"/>
                                      </p:to>
                                    </p:set>
                                    <p:animEffect transition="in" filter="fade">
                                      <p:cBhvr>
                                        <p:cTn id="69" dur="500"/>
                                        <p:tgtEl>
                                          <p:spTgt spid="14351"/>
                                        </p:tgtEl>
                                      </p:cBhvr>
                                    </p:animEffect>
                                  </p:childTnLst>
                                </p:cTn>
                              </p:par>
                              <p:par>
                                <p:cTn id="70" presetID="10" presetClass="entr" presetSubtype="0" fill="hold" nodeType="withEffect">
                                  <p:stCondLst>
                                    <p:cond delay="0"/>
                                  </p:stCondLst>
                                  <p:childTnLst>
                                    <p:set>
                                      <p:cBhvr>
                                        <p:cTn id="71" dur="1" fill="hold">
                                          <p:stCondLst>
                                            <p:cond delay="0"/>
                                          </p:stCondLst>
                                        </p:cTn>
                                        <p:tgtEl>
                                          <p:spTgt spid="14349"/>
                                        </p:tgtEl>
                                        <p:attrNameLst>
                                          <p:attrName>style.visibility</p:attrName>
                                        </p:attrNameLst>
                                      </p:cBhvr>
                                      <p:to>
                                        <p:strVal val="visible"/>
                                      </p:to>
                                    </p:set>
                                    <p:animEffect transition="in" filter="fade">
                                      <p:cBhvr>
                                        <p:cTn id="72" dur="5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0" grpId="0"/>
      <p:bldP spid="14343" grpId="0"/>
      <p:bldP spid="43" grpId="0"/>
      <p:bldP spid="143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0"/>
            <a:ext cx="9144000" cy="646331"/>
          </a:xfrm>
          <a:prstGeom prst="rect">
            <a:avLst/>
          </a:prstGeom>
          <a:noFill/>
        </p:spPr>
        <p:txBody>
          <a:bodyPr wrap="square" rtlCol="0">
            <a:spAutoFit/>
          </a:bodyPr>
          <a:lstStyle/>
          <a:p>
            <a:pPr algn="ctr"/>
            <a:r>
              <a:rPr lang="it-IT" sz="3600" dirty="0" smtClean="0">
                <a:solidFill>
                  <a:srgbClr val="FFC000"/>
                </a:solidFill>
              </a:rPr>
              <a:t>L’inizio dello Studio Astronomico</a:t>
            </a:r>
            <a:endParaRPr lang="it-IT" sz="3600" dirty="0">
              <a:solidFill>
                <a:srgbClr val="FFC000"/>
              </a:solidFill>
            </a:endParaRPr>
          </a:p>
        </p:txBody>
      </p:sp>
      <p:pic>
        <p:nvPicPr>
          <p:cNvPr id="14338" name="Immag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43826"/>
            <a:ext cx="4072035" cy="27113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Immagin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863" y="1043826"/>
            <a:ext cx="4230551" cy="27113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251520" y="3755185"/>
            <a:ext cx="4072035" cy="369332"/>
          </a:xfrm>
          <a:prstGeom prst="rect">
            <a:avLst/>
          </a:prstGeom>
          <a:noFill/>
        </p:spPr>
        <p:txBody>
          <a:bodyPr wrap="square" rtlCol="0">
            <a:spAutoFit/>
          </a:bodyPr>
          <a:lstStyle/>
          <a:p>
            <a:pPr algn="ctr"/>
            <a:r>
              <a:rPr lang="it-IT" dirty="0" smtClean="0"/>
              <a:t>10.300 a.C.</a:t>
            </a:r>
            <a:endParaRPr lang="it-IT" dirty="0"/>
          </a:p>
        </p:txBody>
      </p:sp>
      <p:sp>
        <p:nvSpPr>
          <p:cNvPr id="10" name="CasellaDiTesto 9"/>
          <p:cNvSpPr txBox="1"/>
          <p:nvPr/>
        </p:nvSpPr>
        <p:spPr>
          <a:xfrm>
            <a:off x="4686864" y="3755185"/>
            <a:ext cx="4230550" cy="369332"/>
          </a:xfrm>
          <a:prstGeom prst="rect">
            <a:avLst/>
          </a:prstGeom>
          <a:noFill/>
        </p:spPr>
        <p:txBody>
          <a:bodyPr wrap="square" rtlCol="0">
            <a:spAutoFit/>
          </a:bodyPr>
          <a:lstStyle/>
          <a:p>
            <a:pPr algn="ctr"/>
            <a:r>
              <a:rPr lang="it-IT" dirty="0" smtClean="0"/>
              <a:t>5.100 a.C.</a:t>
            </a:r>
            <a:endParaRPr lang="it-IT" dirty="0"/>
          </a:p>
        </p:txBody>
      </p:sp>
      <p:cxnSp>
        <p:nvCxnSpPr>
          <p:cNvPr id="5" name="Connettore 2 4"/>
          <p:cNvCxnSpPr/>
          <p:nvPr/>
        </p:nvCxnSpPr>
        <p:spPr>
          <a:xfrm>
            <a:off x="1013628" y="1742836"/>
            <a:ext cx="1440160" cy="1728192"/>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flipH="1">
            <a:off x="2021740" y="2561962"/>
            <a:ext cx="1656184" cy="6780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6228184" y="1196752"/>
            <a:ext cx="0" cy="23192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flipH="1" flipV="1">
            <a:off x="5940152" y="3227966"/>
            <a:ext cx="1728192"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a:off x="1013628" y="1742836"/>
            <a:ext cx="2262228" cy="966084"/>
          </a:xfrm>
          <a:prstGeom prst="straightConnector1">
            <a:avLst/>
          </a:prstGeom>
          <a:ln>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a:off x="6228184" y="1196752"/>
            <a:ext cx="1080120" cy="2274276"/>
          </a:xfrm>
          <a:prstGeom prst="straightConnector1">
            <a:avLst/>
          </a:prstGeom>
          <a:ln>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4341" name="Connettore 2 14340"/>
          <p:cNvCxnSpPr/>
          <p:nvPr/>
        </p:nvCxnSpPr>
        <p:spPr>
          <a:xfrm>
            <a:off x="2220426" y="2690045"/>
            <a:ext cx="0" cy="3750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Connettore 2 39"/>
          <p:cNvCxnSpPr/>
          <p:nvPr/>
        </p:nvCxnSpPr>
        <p:spPr>
          <a:xfrm flipH="1">
            <a:off x="6339278" y="3001927"/>
            <a:ext cx="357930" cy="1875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362" name="Picture 2" descr="cassiopea - 26500 anni f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7653" y="4203445"/>
            <a:ext cx="3218579" cy="23737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ttore 1 7"/>
          <p:cNvCxnSpPr/>
          <p:nvPr/>
        </p:nvCxnSpPr>
        <p:spPr>
          <a:xfrm flipH="1" flipV="1">
            <a:off x="3491880" y="5390317"/>
            <a:ext cx="1728192" cy="84699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3590926" y="4638146"/>
            <a:ext cx="462028" cy="15841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3476890" y="4506178"/>
            <a:ext cx="1485130" cy="1584176"/>
          </a:xfrm>
          <a:prstGeom prst="straightConnector1">
            <a:avLst/>
          </a:prstGeom>
          <a:ln>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flipV="1">
            <a:off x="3560946" y="5646258"/>
            <a:ext cx="231014" cy="152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flipH="1">
            <a:off x="1733708" y="5798824"/>
            <a:ext cx="1827238"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326470" y="5614158"/>
            <a:ext cx="1368152" cy="369332"/>
          </a:xfrm>
          <a:prstGeom prst="rect">
            <a:avLst/>
          </a:prstGeom>
          <a:noFill/>
        </p:spPr>
        <p:txBody>
          <a:bodyPr wrap="square" rtlCol="0">
            <a:spAutoFit/>
          </a:bodyPr>
          <a:lstStyle/>
          <a:p>
            <a:r>
              <a:rPr lang="it-IT" dirty="0" smtClean="0"/>
              <a:t>26.500 a.C.</a:t>
            </a:r>
            <a:endParaRPr lang="it-IT" dirty="0"/>
          </a:p>
        </p:txBody>
      </p:sp>
    </p:spTree>
    <p:extLst>
      <p:ext uri="{BB962C8B-B14F-4D97-AF65-F5344CB8AC3E}">
        <p14:creationId xmlns:p14="http://schemas.microsoft.com/office/powerpoint/2010/main" val="36965712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fade">
                                      <p:cBhvr>
                                        <p:cTn id="11" dur="500"/>
                                        <p:tgtEl>
                                          <p:spTgt spid="143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339"/>
                                        </p:tgtEl>
                                        <p:attrNameLst>
                                          <p:attrName>style.visibility</p:attrName>
                                        </p:attrNameLst>
                                      </p:cBhvr>
                                      <p:to>
                                        <p:strVal val="visible"/>
                                      </p:to>
                                    </p:set>
                                    <p:animEffect transition="in" filter="fade">
                                      <p:cBhvr>
                                        <p:cTn id="15" dur="500"/>
                                        <p:tgtEl>
                                          <p:spTgt spid="1433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4341"/>
                                        </p:tgtEl>
                                        <p:attrNameLst>
                                          <p:attrName>style.visibility</p:attrName>
                                        </p:attrNameLst>
                                      </p:cBhvr>
                                      <p:to>
                                        <p:strVal val="visible"/>
                                      </p:to>
                                    </p:set>
                                    <p:animEffect transition="in" filter="fade">
                                      <p:cBhvr>
                                        <p:cTn id="25" dur="500"/>
                                        <p:tgtEl>
                                          <p:spTgt spid="1434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0"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10" presetClass="entr" presetSubtype="0" fill="hold" nodeType="withEffect">
                                  <p:stCondLst>
                                    <p:cond delay="0"/>
                                  </p:stCondLst>
                                  <p:childTnLst>
                                    <p:set>
                                      <p:cBhvr>
                                        <p:cTn id="69" dur="1" fill="hold">
                                          <p:stCondLst>
                                            <p:cond delay="0"/>
                                          </p:stCondLst>
                                        </p:cTn>
                                        <p:tgtEl>
                                          <p:spTgt spid="15362"/>
                                        </p:tgtEl>
                                        <p:attrNameLst>
                                          <p:attrName>style.visibility</p:attrName>
                                        </p:attrNameLst>
                                      </p:cBhvr>
                                      <p:to>
                                        <p:strVal val="visible"/>
                                      </p:to>
                                    </p:set>
                                    <p:animEffect transition="in" filter="fade">
                                      <p:cBhvr>
                                        <p:cTn id="70"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0"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0"/>
            <a:ext cx="9144000" cy="646331"/>
          </a:xfrm>
          <a:prstGeom prst="rect">
            <a:avLst/>
          </a:prstGeom>
          <a:noFill/>
        </p:spPr>
        <p:txBody>
          <a:bodyPr wrap="square" rtlCol="0">
            <a:spAutoFit/>
          </a:bodyPr>
          <a:lstStyle/>
          <a:p>
            <a:pPr algn="ctr"/>
            <a:r>
              <a:rPr lang="it-IT" sz="3600" dirty="0" smtClean="0">
                <a:solidFill>
                  <a:srgbClr val="FFC000"/>
                </a:solidFill>
              </a:rPr>
              <a:t>L’inizio dello Studio Astronomico</a:t>
            </a:r>
            <a:endParaRPr lang="it-IT" sz="3600" dirty="0">
              <a:solidFill>
                <a:srgbClr val="FFC000"/>
              </a:solidFill>
            </a:endParaRPr>
          </a:p>
        </p:txBody>
      </p:sp>
      <p:sp>
        <p:nvSpPr>
          <p:cNvPr id="4" name="CasellaDiTesto 3"/>
          <p:cNvSpPr txBox="1"/>
          <p:nvPr/>
        </p:nvSpPr>
        <p:spPr>
          <a:xfrm>
            <a:off x="3077218" y="1895942"/>
            <a:ext cx="3218579" cy="369332"/>
          </a:xfrm>
          <a:prstGeom prst="rect">
            <a:avLst/>
          </a:prstGeom>
          <a:noFill/>
        </p:spPr>
        <p:txBody>
          <a:bodyPr wrap="square" rtlCol="0">
            <a:spAutoFit/>
          </a:bodyPr>
          <a:lstStyle/>
          <a:p>
            <a:pPr algn="ctr"/>
            <a:r>
              <a:rPr lang="it-IT" dirty="0" smtClean="0"/>
              <a:t>Costellazione di Cassiopea</a:t>
            </a:r>
            <a:endParaRPr lang="it-IT" dirty="0"/>
          </a:p>
        </p:txBody>
      </p:sp>
      <p:pic>
        <p:nvPicPr>
          <p:cNvPr id="16386" name="Picture 2" descr="Epoca -9000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027" y="2460747"/>
            <a:ext cx="3890963" cy="3200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Immagine 4" descr="http://www.bessa.it/immagini/Image92.jpg"/>
          <p:cNvPicPr>
            <a:picLocks noChangeAspect="1" noChangeArrowheads="1"/>
          </p:cNvPicPr>
          <p:nvPr/>
        </p:nvPicPr>
        <p:blipFill rotWithShape="1">
          <a:blip r:embed="rId3">
            <a:extLst>
              <a:ext uri="{28A0092B-C50C-407E-A947-70E740481C1C}">
                <a14:useLocalDpi xmlns:a14="http://schemas.microsoft.com/office/drawing/2010/main" val="0"/>
              </a:ext>
            </a:extLst>
          </a:blip>
          <a:srcRect t="39920"/>
          <a:stretch/>
        </p:blipFill>
        <p:spPr bwMode="auto">
          <a:xfrm>
            <a:off x="165512" y="3124253"/>
            <a:ext cx="2343082" cy="18733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Immagine 1" descr="Il masso alt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260" y="3263901"/>
            <a:ext cx="2121326" cy="15940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6858260" y="4857992"/>
            <a:ext cx="2121326" cy="369332"/>
          </a:xfrm>
          <a:prstGeom prst="rect">
            <a:avLst/>
          </a:prstGeom>
          <a:noFill/>
        </p:spPr>
        <p:txBody>
          <a:bodyPr wrap="square" rtlCol="0">
            <a:spAutoFit/>
          </a:bodyPr>
          <a:lstStyle/>
          <a:p>
            <a:pPr algn="ctr"/>
            <a:r>
              <a:rPr lang="it-IT" dirty="0" smtClean="0"/>
              <a:t>Isola del Giglio</a:t>
            </a:r>
            <a:endParaRPr lang="it-IT" dirty="0"/>
          </a:p>
        </p:txBody>
      </p:sp>
      <p:sp>
        <p:nvSpPr>
          <p:cNvPr id="5" name="CasellaDiTesto 4"/>
          <p:cNvSpPr txBox="1"/>
          <p:nvPr/>
        </p:nvSpPr>
        <p:spPr>
          <a:xfrm>
            <a:off x="165512" y="5042658"/>
            <a:ext cx="2343082" cy="369332"/>
          </a:xfrm>
          <a:prstGeom prst="rect">
            <a:avLst/>
          </a:prstGeom>
          <a:noFill/>
        </p:spPr>
        <p:txBody>
          <a:bodyPr wrap="square" rtlCol="0">
            <a:spAutoFit/>
          </a:bodyPr>
          <a:lstStyle/>
          <a:p>
            <a:pPr algn="ctr"/>
            <a:r>
              <a:rPr lang="it-IT" dirty="0" smtClean="0"/>
              <a:t>Alpi Biellesi</a:t>
            </a:r>
            <a:endParaRPr lang="it-IT" dirty="0"/>
          </a:p>
        </p:txBody>
      </p:sp>
      <p:cxnSp>
        <p:nvCxnSpPr>
          <p:cNvPr id="9" name="Connettore 2 8"/>
          <p:cNvCxnSpPr/>
          <p:nvPr/>
        </p:nvCxnSpPr>
        <p:spPr>
          <a:xfrm flipV="1">
            <a:off x="7918923" y="2760829"/>
            <a:ext cx="9362" cy="3634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6888240" y="1480443"/>
            <a:ext cx="2080091" cy="1200329"/>
          </a:xfrm>
          <a:prstGeom prst="rect">
            <a:avLst/>
          </a:prstGeom>
          <a:noFill/>
        </p:spPr>
        <p:txBody>
          <a:bodyPr wrap="square" rtlCol="0">
            <a:spAutoFit/>
          </a:bodyPr>
          <a:lstStyle/>
          <a:p>
            <a:pPr algn="ctr"/>
            <a:r>
              <a:rPr lang="it-IT" dirty="0" smtClean="0"/>
              <a:t>Tali incisioni concave sono conosciute come Coppelle</a:t>
            </a:r>
            <a:endParaRPr lang="it-IT" dirty="0"/>
          </a:p>
        </p:txBody>
      </p:sp>
    </p:spTree>
    <p:extLst>
      <p:ext uri="{BB962C8B-B14F-4D97-AF65-F5344CB8AC3E}">
        <p14:creationId xmlns:p14="http://schemas.microsoft.com/office/powerpoint/2010/main" val="3971986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387"/>
                                        </p:tgtEl>
                                        <p:attrNameLst>
                                          <p:attrName>style.visibility</p:attrName>
                                        </p:attrNameLst>
                                      </p:cBhvr>
                                      <p:to>
                                        <p:strVal val="visible"/>
                                      </p:to>
                                    </p:set>
                                    <p:animEffect transition="in" filter="fade">
                                      <p:cBhvr>
                                        <p:cTn id="15" dur="500"/>
                                        <p:tgtEl>
                                          <p:spTgt spid="16387"/>
                                        </p:tgtEl>
                                      </p:cBhvr>
                                    </p:animEffect>
                                  </p:childTnLst>
                                </p:cTn>
                              </p:par>
                              <p:par>
                                <p:cTn id="16" presetID="10" presetClass="entr" presetSubtype="0" fill="hold" nodeType="withEffect">
                                  <p:stCondLst>
                                    <p:cond delay="0"/>
                                  </p:stCondLst>
                                  <p:childTnLst>
                                    <p:set>
                                      <p:cBhvr>
                                        <p:cTn id="17" dur="1" fill="hold">
                                          <p:stCondLst>
                                            <p:cond delay="0"/>
                                          </p:stCondLst>
                                        </p:cTn>
                                        <p:tgtEl>
                                          <p:spTgt spid="16386"/>
                                        </p:tgtEl>
                                        <p:attrNameLst>
                                          <p:attrName>style.visibility</p:attrName>
                                        </p:attrNameLst>
                                      </p:cBhvr>
                                      <p:to>
                                        <p:strVal val="visible"/>
                                      </p:to>
                                    </p:set>
                                    <p:animEffect transition="in" filter="fade">
                                      <p:cBhvr>
                                        <p:cTn id="18" dur="500"/>
                                        <p:tgtEl>
                                          <p:spTgt spid="16386"/>
                                        </p:tgtEl>
                                      </p:cBhvr>
                                    </p:animEffect>
                                  </p:childTnLst>
                                </p:cTn>
                              </p:par>
                              <p:par>
                                <p:cTn id="19" presetID="10" presetClass="entr" presetSubtype="0" fill="hold" nodeType="withEffect">
                                  <p:stCondLst>
                                    <p:cond delay="0"/>
                                  </p:stCondLst>
                                  <p:childTnLst>
                                    <p:set>
                                      <p:cBhvr>
                                        <p:cTn id="20" dur="1" fill="hold">
                                          <p:stCondLst>
                                            <p:cond delay="0"/>
                                          </p:stCondLst>
                                        </p:cTn>
                                        <p:tgtEl>
                                          <p:spTgt spid="16388"/>
                                        </p:tgtEl>
                                        <p:attrNameLst>
                                          <p:attrName>style.visibility</p:attrName>
                                        </p:attrNameLst>
                                      </p:cBhvr>
                                      <p:to>
                                        <p:strVal val="visible"/>
                                      </p:to>
                                    </p:set>
                                    <p:animEffect transition="in" filter="fade">
                                      <p:cBhvr>
                                        <p:cTn id="21" dur="500"/>
                                        <p:tgtEl>
                                          <p:spTgt spid="16388"/>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2" grpId="0"/>
      <p:bldP spid="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t>Opere Plastiche Megalitiche</a:t>
            </a:r>
            <a:endParaRPr lang="it-IT" sz="3600" dirty="0"/>
          </a:p>
        </p:txBody>
      </p:sp>
      <p:sp>
        <p:nvSpPr>
          <p:cNvPr id="8" name="CasellaDiTesto 7"/>
          <p:cNvSpPr txBox="1"/>
          <p:nvPr/>
        </p:nvSpPr>
        <p:spPr>
          <a:xfrm>
            <a:off x="-18771" y="2348880"/>
            <a:ext cx="9144000" cy="4278094"/>
          </a:xfrm>
          <a:prstGeom prst="rect">
            <a:avLst/>
          </a:prstGeom>
          <a:noFill/>
        </p:spPr>
        <p:txBody>
          <a:bodyPr wrap="square" rtlCol="0">
            <a:spAutoFit/>
          </a:bodyPr>
          <a:lstStyle/>
          <a:p>
            <a:pPr algn="ctr"/>
            <a:r>
              <a:rPr lang="it-IT" sz="3200" dirty="0" smtClean="0"/>
              <a:t>Cosa sono le Opere Plastiche Megalitiche?</a:t>
            </a:r>
          </a:p>
          <a:p>
            <a:pPr algn="just"/>
            <a:endParaRPr lang="it-IT" sz="2000" dirty="0"/>
          </a:p>
          <a:p>
            <a:pPr algn="just"/>
            <a:r>
              <a:rPr lang="it-IT" sz="2000" dirty="0" smtClean="0">
                <a:solidFill>
                  <a:schemeClr val="accent2">
                    <a:lumMod val="60000"/>
                    <a:lumOff val="40000"/>
                  </a:schemeClr>
                </a:solidFill>
              </a:rPr>
              <a:t>Per </a:t>
            </a:r>
            <a:r>
              <a:rPr lang="it-IT" sz="2000" u="sng" dirty="0" smtClean="0">
                <a:solidFill>
                  <a:schemeClr val="accent2">
                    <a:lumMod val="60000"/>
                    <a:lumOff val="40000"/>
                  </a:schemeClr>
                </a:solidFill>
              </a:rPr>
              <a:t>Opere Plastiche Megalitiche</a:t>
            </a:r>
            <a:r>
              <a:rPr lang="it-IT" sz="2000" dirty="0" smtClean="0">
                <a:solidFill>
                  <a:schemeClr val="accent2">
                    <a:lumMod val="60000"/>
                    <a:lumOff val="40000"/>
                  </a:schemeClr>
                </a:solidFill>
              </a:rPr>
              <a:t> (termine coniato dal sottoscritto) si intendono tutte quelle opere realizzate dall’uomo in epoche remote, con le quali si andava a modificare delle strutture naturali </a:t>
            </a:r>
            <a:r>
              <a:rPr lang="it-IT" sz="2000" dirty="0" err="1" smtClean="0">
                <a:solidFill>
                  <a:schemeClr val="accent2">
                    <a:lumMod val="60000"/>
                    <a:lumOff val="40000"/>
                  </a:schemeClr>
                </a:solidFill>
              </a:rPr>
              <a:t>pre</a:t>
            </a:r>
            <a:r>
              <a:rPr lang="it-IT" sz="2000" dirty="0" smtClean="0">
                <a:solidFill>
                  <a:schemeClr val="accent2">
                    <a:lumMod val="60000"/>
                    <a:lumOff val="40000"/>
                  </a:schemeClr>
                </a:solidFill>
              </a:rPr>
              <a:t>-esistenti.</a:t>
            </a:r>
          </a:p>
          <a:p>
            <a:pPr algn="just"/>
            <a:endParaRPr lang="it-IT" sz="2000" dirty="0">
              <a:solidFill>
                <a:schemeClr val="accent2">
                  <a:lumMod val="60000"/>
                  <a:lumOff val="40000"/>
                </a:schemeClr>
              </a:solidFill>
            </a:endParaRPr>
          </a:p>
          <a:p>
            <a:pPr algn="just"/>
            <a:r>
              <a:rPr lang="it-IT" sz="2000" dirty="0" smtClean="0">
                <a:solidFill>
                  <a:schemeClr val="accent2">
                    <a:lumMod val="60000"/>
                    <a:lumOff val="40000"/>
                  </a:schemeClr>
                </a:solidFill>
              </a:rPr>
              <a:t>Non si può dunque parlare di </a:t>
            </a:r>
            <a:r>
              <a:rPr lang="it-IT" sz="2000" u="sng" dirty="0" smtClean="0">
                <a:solidFill>
                  <a:schemeClr val="accent2">
                    <a:lumMod val="60000"/>
                    <a:lumOff val="40000"/>
                  </a:schemeClr>
                </a:solidFill>
              </a:rPr>
              <a:t>costruzioni</a:t>
            </a:r>
            <a:r>
              <a:rPr lang="it-IT" sz="2000" dirty="0" smtClean="0">
                <a:solidFill>
                  <a:schemeClr val="accent2">
                    <a:lumMod val="60000"/>
                    <a:lumOff val="40000"/>
                  </a:schemeClr>
                </a:solidFill>
              </a:rPr>
              <a:t> nel senso stretto del termine, in quanto tali tecniche costruttive vanno a plasmare qualcosa di </a:t>
            </a:r>
            <a:r>
              <a:rPr lang="it-IT" sz="2000" dirty="0" err="1" smtClean="0">
                <a:solidFill>
                  <a:schemeClr val="accent2">
                    <a:lumMod val="60000"/>
                    <a:lumOff val="40000"/>
                  </a:schemeClr>
                </a:solidFill>
              </a:rPr>
              <a:t>pre</a:t>
            </a:r>
            <a:r>
              <a:rPr lang="it-IT" sz="2000" dirty="0" smtClean="0">
                <a:solidFill>
                  <a:schemeClr val="accent2">
                    <a:lumMod val="60000"/>
                    <a:lumOff val="40000"/>
                  </a:schemeClr>
                </a:solidFill>
              </a:rPr>
              <a:t>-esistente, in questo caso: piccole montagne, colline ed elementi naturali.</a:t>
            </a:r>
          </a:p>
          <a:p>
            <a:pPr algn="just"/>
            <a:endParaRPr lang="it-IT" sz="2000" dirty="0">
              <a:solidFill>
                <a:schemeClr val="accent2">
                  <a:lumMod val="60000"/>
                  <a:lumOff val="40000"/>
                </a:schemeClr>
              </a:solidFill>
            </a:endParaRPr>
          </a:p>
          <a:p>
            <a:pPr algn="just"/>
            <a:r>
              <a:rPr lang="it-IT" sz="2000" dirty="0" smtClean="0">
                <a:solidFill>
                  <a:schemeClr val="accent2">
                    <a:lumMod val="60000"/>
                    <a:lumOff val="40000"/>
                  </a:schemeClr>
                </a:solidFill>
              </a:rPr>
              <a:t>Ovviamente la scelta di tali elementi naturali ricade in base ad alcune loro caratteristiche peculiari: altezza, conformazione e localizzazione spaziale rispetto ad altri elementi naturali e siti megalitici.</a:t>
            </a:r>
            <a:endParaRPr lang="it-IT" sz="2000" dirty="0">
              <a:solidFill>
                <a:schemeClr val="accent2">
                  <a:lumMod val="60000"/>
                  <a:lumOff val="40000"/>
                </a:schemeClr>
              </a:solidFill>
            </a:endParaRPr>
          </a:p>
        </p:txBody>
      </p:sp>
      <p:sp>
        <p:nvSpPr>
          <p:cNvPr id="2" name="CasellaDiTesto 1"/>
          <p:cNvSpPr txBox="1"/>
          <p:nvPr/>
        </p:nvSpPr>
        <p:spPr>
          <a:xfrm>
            <a:off x="4139952" y="960204"/>
            <a:ext cx="4788024" cy="923330"/>
          </a:xfrm>
          <a:prstGeom prst="rect">
            <a:avLst/>
          </a:prstGeom>
          <a:noFill/>
        </p:spPr>
        <p:txBody>
          <a:bodyPr wrap="square" rtlCol="0">
            <a:spAutoFit/>
          </a:bodyPr>
          <a:lstStyle/>
          <a:p>
            <a:pPr algn="just"/>
            <a:r>
              <a:rPr lang="it-IT" dirty="0" smtClean="0">
                <a:solidFill>
                  <a:schemeClr val="accent2">
                    <a:lumMod val="60000"/>
                    <a:lumOff val="40000"/>
                  </a:schemeClr>
                </a:solidFill>
              </a:rPr>
              <a:t>Quanto segue è il frutto della mia ricerca iniziata nel 2010 lungo il Lazio centro-meridionale e ancora poco conosciuta.</a:t>
            </a:r>
            <a:endParaRPr lang="it-IT" dirty="0">
              <a:solidFill>
                <a:schemeClr val="accent2">
                  <a:lumMod val="60000"/>
                  <a:lumOff val="40000"/>
                </a:schemeClr>
              </a:solidFill>
            </a:endParaRPr>
          </a:p>
        </p:txBody>
      </p:sp>
      <p:sp>
        <p:nvSpPr>
          <p:cNvPr id="3" name="CasellaDiTesto 2"/>
          <p:cNvSpPr txBox="1"/>
          <p:nvPr/>
        </p:nvSpPr>
        <p:spPr>
          <a:xfrm>
            <a:off x="503927" y="1146001"/>
            <a:ext cx="2803973" cy="523220"/>
          </a:xfrm>
          <a:prstGeom prst="rect">
            <a:avLst/>
          </a:prstGeom>
          <a:noFill/>
        </p:spPr>
        <p:txBody>
          <a:bodyPr wrap="none" rtlCol="0">
            <a:spAutoFit/>
          </a:bodyPr>
          <a:lstStyle/>
          <a:p>
            <a:r>
              <a:rPr lang="it-IT" sz="2800" dirty="0" smtClean="0">
                <a:solidFill>
                  <a:schemeClr val="accent2">
                    <a:lumMod val="60000"/>
                    <a:lumOff val="40000"/>
                  </a:schemeClr>
                </a:solidFill>
              </a:rPr>
              <a:t>Breve premessa</a:t>
            </a:r>
            <a:endParaRPr lang="it-IT" sz="2800" dirty="0">
              <a:solidFill>
                <a:schemeClr val="accent2">
                  <a:lumMod val="60000"/>
                  <a:lumOff val="40000"/>
                </a:schemeClr>
              </a:solidFill>
            </a:endParaRPr>
          </a:p>
        </p:txBody>
      </p:sp>
      <p:sp>
        <p:nvSpPr>
          <p:cNvPr id="4" name="Freccia a destra con strisce 3"/>
          <p:cNvSpPr/>
          <p:nvPr/>
        </p:nvSpPr>
        <p:spPr>
          <a:xfrm>
            <a:off x="3407997" y="1245768"/>
            <a:ext cx="648072" cy="352203"/>
          </a:xfrm>
          <a:prstGeom prst="strip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93811072"/>
      </p:ext>
    </p:extLst>
  </p:cSld>
  <p:clrMapOvr>
    <a:masterClrMapping/>
  </p:clrMapOvr>
  <mc:AlternateContent xmlns:mc="http://schemas.openxmlformats.org/markup-compatibility/2006">
    <mc:Choice xmlns:p14="http://schemas.microsoft.com/office/powerpoint/2010/main" Requires="p14">
      <p:transition spd="slow" p14:dur="1400" advTm="32237">
        <p14:doors dir="vert"/>
      </p:transition>
    </mc:Choice>
    <mc:Fallback>
      <p:transition spd="slow" advTm="322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iterate type="wd">
                                    <p:tmPct val="10000"/>
                                  </p:iterate>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par>
                          <p:cTn id="20" fill="hold">
                            <p:stCondLst>
                              <p:cond delay="2950"/>
                            </p:stCondLst>
                            <p:childTnLst>
                              <p:par>
                                <p:cTn id="21" presetID="10" presetClass="entr" presetSubtype="0" fill="hold" grpId="0" nodeType="afterEffect">
                                  <p:stCondLst>
                                    <p:cond delay="2000"/>
                                  </p:stCondLst>
                                  <p:iterate type="wd">
                                    <p:tmPct val="10000"/>
                                  </p:iterate>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0"/>
            <a:ext cx="9144000" cy="646331"/>
          </a:xfrm>
          <a:prstGeom prst="rect">
            <a:avLst/>
          </a:prstGeom>
          <a:noFill/>
        </p:spPr>
        <p:txBody>
          <a:bodyPr wrap="square" rtlCol="0">
            <a:spAutoFit/>
          </a:bodyPr>
          <a:lstStyle/>
          <a:p>
            <a:pPr algn="ctr"/>
            <a:r>
              <a:rPr lang="it-IT" sz="3600" dirty="0" smtClean="0">
                <a:solidFill>
                  <a:srgbClr val="FFC000"/>
                </a:solidFill>
              </a:rPr>
              <a:t>L’inizio dello Studio Astronomico</a:t>
            </a:r>
            <a:endParaRPr lang="it-IT" sz="3600" dirty="0">
              <a:solidFill>
                <a:srgbClr val="FFC000"/>
              </a:solidFill>
            </a:endParaRPr>
          </a:p>
        </p:txBody>
      </p:sp>
      <p:sp>
        <p:nvSpPr>
          <p:cNvPr id="4" name="CasellaDiTesto 3"/>
          <p:cNvSpPr txBox="1"/>
          <p:nvPr/>
        </p:nvSpPr>
        <p:spPr>
          <a:xfrm>
            <a:off x="3041593" y="3106269"/>
            <a:ext cx="3218579" cy="369332"/>
          </a:xfrm>
          <a:prstGeom prst="rect">
            <a:avLst/>
          </a:prstGeom>
          <a:noFill/>
        </p:spPr>
        <p:txBody>
          <a:bodyPr wrap="square" rtlCol="0">
            <a:spAutoFit/>
          </a:bodyPr>
          <a:lstStyle/>
          <a:p>
            <a:pPr algn="ctr"/>
            <a:r>
              <a:rPr lang="it-IT" dirty="0" smtClean="0"/>
              <a:t>Costellazione di Cassiopea</a:t>
            </a:r>
            <a:endParaRPr lang="it-IT" dirty="0"/>
          </a:p>
        </p:txBody>
      </p:sp>
      <p:pic>
        <p:nvPicPr>
          <p:cNvPr id="17410" name="Immagine 3" descr="http://static.panoramio.com/photos/large/287381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819" y="3933056"/>
            <a:ext cx="3881438" cy="25939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e 2"/>
          <p:cNvSpPr/>
          <p:nvPr/>
        </p:nvSpPr>
        <p:spPr>
          <a:xfrm>
            <a:off x="1259632" y="5661248"/>
            <a:ext cx="1471635" cy="504056"/>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411" name="Immagine 2" descr="http://mw2.google.com/mw-panoramio/photos/medium/287382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256" y="3773511"/>
            <a:ext cx="3890963" cy="29130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ttore 2 10"/>
          <p:cNvCxnSpPr/>
          <p:nvPr/>
        </p:nvCxnSpPr>
        <p:spPr>
          <a:xfrm>
            <a:off x="4211844" y="5230043"/>
            <a:ext cx="7231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a:off x="552205" y="4149080"/>
            <a:ext cx="3224665" cy="369332"/>
          </a:xfrm>
          <a:prstGeom prst="rect">
            <a:avLst/>
          </a:prstGeom>
          <a:solidFill>
            <a:schemeClr val="bg1">
              <a:lumMod val="95000"/>
              <a:lumOff val="5000"/>
            </a:schemeClr>
          </a:solidFill>
        </p:spPr>
        <p:txBody>
          <a:bodyPr wrap="none">
            <a:spAutoFit/>
          </a:bodyPr>
          <a:lstStyle/>
          <a:p>
            <a:r>
              <a:rPr lang="it-IT" dirty="0"/>
              <a:t>Montelupo - Tomba dell'Uovo </a:t>
            </a:r>
          </a:p>
        </p:txBody>
      </p:sp>
      <p:sp>
        <p:nvSpPr>
          <p:cNvPr id="24" name="Rettangolo 23"/>
          <p:cNvSpPr/>
          <p:nvPr/>
        </p:nvSpPr>
        <p:spPr>
          <a:xfrm>
            <a:off x="5878718" y="3962339"/>
            <a:ext cx="2198038" cy="369332"/>
          </a:xfrm>
          <a:prstGeom prst="rect">
            <a:avLst/>
          </a:prstGeom>
          <a:solidFill>
            <a:schemeClr val="bg1">
              <a:lumMod val="95000"/>
              <a:lumOff val="5000"/>
            </a:schemeClr>
          </a:solidFill>
        </p:spPr>
        <p:txBody>
          <a:bodyPr wrap="none">
            <a:spAutoFit/>
          </a:bodyPr>
          <a:lstStyle/>
          <a:p>
            <a:r>
              <a:rPr lang="it-IT" dirty="0" smtClean="0"/>
              <a:t>Particolare del Foro</a:t>
            </a:r>
            <a:endParaRPr lang="it-IT" dirty="0"/>
          </a:p>
        </p:txBody>
      </p:sp>
      <p:sp>
        <p:nvSpPr>
          <p:cNvPr id="13" name="CasellaDiTesto 12"/>
          <p:cNvSpPr txBox="1"/>
          <p:nvPr/>
        </p:nvSpPr>
        <p:spPr>
          <a:xfrm>
            <a:off x="2164537" y="694758"/>
            <a:ext cx="4711719" cy="1477328"/>
          </a:xfrm>
          <a:prstGeom prst="rect">
            <a:avLst/>
          </a:prstGeom>
          <a:noFill/>
        </p:spPr>
        <p:txBody>
          <a:bodyPr wrap="square" rtlCol="0">
            <a:spAutoFit/>
          </a:bodyPr>
          <a:lstStyle/>
          <a:p>
            <a:pPr algn="just"/>
            <a:r>
              <a:rPr lang="it-IT" dirty="0" smtClean="0"/>
              <a:t>Anticamente la Costellazione della Cassiopea simboleggiava il culto della Grande Madre (simbolo Femminile). Le tombe dell’epoca erano a forma di utero materno</a:t>
            </a:r>
            <a:endParaRPr lang="it-IT" dirty="0"/>
          </a:p>
        </p:txBody>
      </p:sp>
    </p:spTree>
    <p:extLst>
      <p:ext uri="{BB962C8B-B14F-4D97-AF65-F5344CB8AC3E}">
        <p14:creationId xmlns:p14="http://schemas.microsoft.com/office/powerpoint/2010/main" val="28938548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410"/>
                                        </p:tgtEl>
                                        <p:attrNameLst>
                                          <p:attrName>style.visibility</p:attrName>
                                        </p:attrNameLst>
                                      </p:cBhvr>
                                      <p:to>
                                        <p:strVal val="visible"/>
                                      </p:to>
                                    </p:set>
                                    <p:animEffect transition="in" filter="fade">
                                      <p:cBhvr>
                                        <p:cTn id="15" dur="500"/>
                                        <p:tgtEl>
                                          <p:spTgt spid="174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7411"/>
                                        </p:tgtEl>
                                        <p:attrNameLst>
                                          <p:attrName>style.visibility</p:attrName>
                                        </p:attrNameLst>
                                      </p:cBhvr>
                                      <p:to>
                                        <p:strVal val="visible"/>
                                      </p:to>
                                    </p:set>
                                    <p:animEffect transition="in" filter="fade">
                                      <p:cBhvr>
                                        <p:cTn id="21" dur="500"/>
                                        <p:tgtEl>
                                          <p:spTgt spid="17411"/>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3" grpId="0" animBg="1"/>
      <p:bldP spid="12" grpId="0" animBg="1"/>
      <p:bldP spid="24"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0"/>
            <a:ext cx="9144000" cy="646331"/>
          </a:xfrm>
          <a:prstGeom prst="rect">
            <a:avLst/>
          </a:prstGeom>
          <a:noFill/>
        </p:spPr>
        <p:txBody>
          <a:bodyPr wrap="square" rtlCol="0">
            <a:spAutoFit/>
          </a:bodyPr>
          <a:lstStyle/>
          <a:p>
            <a:pPr algn="ctr"/>
            <a:r>
              <a:rPr lang="it-IT" sz="3600" dirty="0" smtClean="0">
                <a:solidFill>
                  <a:srgbClr val="FFC000"/>
                </a:solidFill>
              </a:rPr>
              <a:t>L’inizio dello Studio Astronomico</a:t>
            </a:r>
            <a:endParaRPr lang="it-IT" sz="3600" dirty="0">
              <a:solidFill>
                <a:srgbClr val="FFC000"/>
              </a:solidFill>
            </a:endParaRPr>
          </a:p>
        </p:txBody>
      </p:sp>
      <p:sp>
        <p:nvSpPr>
          <p:cNvPr id="4" name="CasellaDiTesto 3"/>
          <p:cNvSpPr txBox="1"/>
          <p:nvPr/>
        </p:nvSpPr>
        <p:spPr>
          <a:xfrm>
            <a:off x="3031479" y="1651872"/>
            <a:ext cx="3218579" cy="369332"/>
          </a:xfrm>
          <a:prstGeom prst="rect">
            <a:avLst/>
          </a:prstGeom>
          <a:noFill/>
        </p:spPr>
        <p:txBody>
          <a:bodyPr wrap="square" rtlCol="0">
            <a:spAutoFit/>
          </a:bodyPr>
          <a:lstStyle/>
          <a:p>
            <a:pPr algn="ctr"/>
            <a:r>
              <a:rPr lang="it-IT" dirty="0" smtClean="0"/>
              <a:t>Costellazione di Cassiopea</a:t>
            </a:r>
            <a:endParaRPr lang="it-IT" dirty="0"/>
          </a:p>
        </p:txBody>
      </p:sp>
      <p:sp>
        <p:nvSpPr>
          <p:cNvPr id="5" name="CasellaDiTesto 4"/>
          <p:cNvSpPr txBox="1"/>
          <p:nvPr/>
        </p:nvSpPr>
        <p:spPr>
          <a:xfrm>
            <a:off x="-10114" y="2056823"/>
            <a:ext cx="9149057" cy="1754326"/>
          </a:xfrm>
          <a:prstGeom prst="rect">
            <a:avLst/>
          </a:prstGeom>
          <a:noFill/>
        </p:spPr>
        <p:txBody>
          <a:bodyPr wrap="square" rtlCol="0">
            <a:spAutoFit/>
          </a:bodyPr>
          <a:lstStyle/>
          <a:p>
            <a:pPr algn="just"/>
            <a:r>
              <a:rPr lang="it-IT" dirty="0" smtClean="0"/>
              <a:t>Si può dunque presupporre che tale opera plastica avesse un’importanza religiosa (Culto), ritraendo quella costellazione rappresentante la farfalla che 9.000 anni a.C. si muoveva nel cielo volteggiando sulla volta celeste (ruotando intorno al Polo Nord Celeste). La farfalla era il simbolo della Dea Madre. Il Sole invece era l’entità maschile che sorgendo e tramontando simboleggiava la penetrazione e il simbolo della fecondazione.</a:t>
            </a:r>
            <a:endParaRPr lang="it-IT" dirty="0"/>
          </a:p>
        </p:txBody>
      </p:sp>
      <p:cxnSp>
        <p:nvCxnSpPr>
          <p:cNvPr id="9" name="Connettore 1 8"/>
          <p:cNvCxnSpPr/>
          <p:nvPr/>
        </p:nvCxnSpPr>
        <p:spPr>
          <a:xfrm>
            <a:off x="1873592" y="4483368"/>
            <a:ext cx="1512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2659656" y="3793268"/>
            <a:ext cx="0" cy="1368152"/>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e 18"/>
          <p:cNvSpPr/>
          <p:nvPr/>
        </p:nvSpPr>
        <p:spPr>
          <a:xfrm>
            <a:off x="2478223" y="4312314"/>
            <a:ext cx="360040" cy="36004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3385760" y="4292678"/>
            <a:ext cx="2064218" cy="369332"/>
          </a:xfrm>
          <a:prstGeom prst="rect">
            <a:avLst/>
          </a:prstGeom>
          <a:noFill/>
        </p:spPr>
        <p:txBody>
          <a:bodyPr wrap="square" rtlCol="0">
            <a:spAutoFit/>
          </a:bodyPr>
          <a:lstStyle/>
          <a:p>
            <a:r>
              <a:rPr lang="it-IT" dirty="0" smtClean="0">
                <a:solidFill>
                  <a:srgbClr val="00B0F0"/>
                </a:solidFill>
              </a:rPr>
              <a:t>Polo Nord Celeste</a:t>
            </a:r>
            <a:endParaRPr lang="it-IT" dirty="0">
              <a:solidFill>
                <a:srgbClr val="00B0F0"/>
              </a:solidFill>
            </a:endParaRPr>
          </a:p>
        </p:txBody>
      </p:sp>
      <p:sp>
        <p:nvSpPr>
          <p:cNvPr id="25" name="Ovale 24"/>
          <p:cNvSpPr/>
          <p:nvPr/>
        </p:nvSpPr>
        <p:spPr>
          <a:xfrm>
            <a:off x="5718583" y="4341617"/>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p:nvPr/>
        </p:nvSpPr>
        <p:spPr>
          <a:xfrm>
            <a:off x="5870983" y="4494017"/>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6003067" y="4387064"/>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a:off x="6307867" y="4507434"/>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p:cNvSpPr/>
          <p:nvPr/>
        </p:nvSpPr>
        <p:spPr>
          <a:xfrm>
            <a:off x="6474591" y="4339352"/>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8" name="Connettore 2 27"/>
          <p:cNvCxnSpPr/>
          <p:nvPr/>
        </p:nvCxnSpPr>
        <p:spPr>
          <a:xfrm flipH="1" flipV="1">
            <a:off x="6069109" y="3768558"/>
            <a:ext cx="83486" cy="466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V="1">
            <a:off x="6069109" y="4672355"/>
            <a:ext cx="102104" cy="5731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9209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19" grpId="0" animBg="1"/>
      <p:bldP spid="21" grpId="0"/>
      <p:bldP spid="25" grpId="0" animBg="1"/>
      <p:bldP spid="29" grpId="0" animBg="1"/>
      <p:bldP spid="30" grpId="0" animBg="1"/>
      <p:bldP spid="31"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0"/>
            <a:ext cx="9144000" cy="646331"/>
          </a:xfrm>
          <a:prstGeom prst="rect">
            <a:avLst/>
          </a:prstGeom>
          <a:noFill/>
        </p:spPr>
        <p:txBody>
          <a:bodyPr wrap="square" rtlCol="0">
            <a:spAutoFit/>
          </a:bodyPr>
          <a:lstStyle/>
          <a:p>
            <a:pPr algn="ctr"/>
            <a:r>
              <a:rPr lang="it-IT" sz="3600" dirty="0" smtClean="0">
                <a:solidFill>
                  <a:srgbClr val="FFC000"/>
                </a:solidFill>
              </a:rPr>
              <a:t>Conferme dalla Liguria</a:t>
            </a:r>
            <a:endParaRPr lang="it-IT" sz="3600" dirty="0">
              <a:solidFill>
                <a:srgbClr val="FFC000"/>
              </a:solidFill>
            </a:endParaRPr>
          </a:p>
        </p:txBody>
      </p:sp>
      <p:sp>
        <p:nvSpPr>
          <p:cNvPr id="4" name="CasellaDiTesto 3"/>
          <p:cNvSpPr txBox="1"/>
          <p:nvPr/>
        </p:nvSpPr>
        <p:spPr>
          <a:xfrm>
            <a:off x="4119407" y="1667154"/>
            <a:ext cx="3218579" cy="923330"/>
          </a:xfrm>
          <a:prstGeom prst="rect">
            <a:avLst/>
          </a:prstGeom>
          <a:noFill/>
        </p:spPr>
        <p:txBody>
          <a:bodyPr wrap="square" rtlCol="0">
            <a:spAutoFit/>
          </a:bodyPr>
          <a:lstStyle/>
          <a:p>
            <a:pPr algn="ctr"/>
            <a:r>
              <a:rPr lang="it-IT" dirty="0" smtClean="0"/>
              <a:t>Costellazione di Cassiopea</a:t>
            </a:r>
          </a:p>
          <a:p>
            <a:pPr algn="ctr"/>
            <a:r>
              <a:rPr lang="it-IT" dirty="0" smtClean="0"/>
              <a:t>Ritratta su un monolite presso il Monte </a:t>
            </a:r>
            <a:r>
              <a:rPr lang="it-IT" dirty="0" err="1" smtClean="0"/>
              <a:t>Caprione</a:t>
            </a:r>
            <a:r>
              <a:rPr lang="it-IT" dirty="0" smtClean="0"/>
              <a:t> - Liguria</a:t>
            </a:r>
            <a:endParaRPr lang="it-IT" dirty="0"/>
          </a:p>
        </p:txBody>
      </p:sp>
      <p:sp>
        <p:nvSpPr>
          <p:cNvPr id="5" name="CasellaDiTesto 4"/>
          <p:cNvSpPr txBox="1"/>
          <p:nvPr/>
        </p:nvSpPr>
        <p:spPr>
          <a:xfrm>
            <a:off x="0" y="3789040"/>
            <a:ext cx="9149057" cy="923330"/>
          </a:xfrm>
          <a:prstGeom prst="rect">
            <a:avLst/>
          </a:prstGeom>
          <a:noFill/>
        </p:spPr>
        <p:txBody>
          <a:bodyPr wrap="square" rtlCol="0">
            <a:spAutoFit/>
          </a:bodyPr>
          <a:lstStyle/>
          <a:p>
            <a:pPr algn="just"/>
            <a:r>
              <a:rPr lang="it-IT" dirty="0" smtClean="0"/>
              <a:t>In tutto il territorio italiano il culto astronomico della Cassiopea (Dea Madre o Grande Madre) era estesissimo! Tale culto doveva rappresentare una religione ante-litteram poi dimenticata probabilmente a causa di un evento catastrofico.</a:t>
            </a:r>
            <a:endParaRPr lang="it-IT" dirty="0"/>
          </a:p>
        </p:txBody>
      </p:sp>
      <p:cxnSp>
        <p:nvCxnSpPr>
          <p:cNvPr id="9" name="Connettore 1 8"/>
          <p:cNvCxnSpPr/>
          <p:nvPr/>
        </p:nvCxnSpPr>
        <p:spPr>
          <a:xfrm>
            <a:off x="1883706" y="5937765"/>
            <a:ext cx="1512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2669770" y="5247665"/>
            <a:ext cx="0" cy="1368152"/>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e 18"/>
          <p:cNvSpPr/>
          <p:nvPr/>
        </p:nvSpPr>
        <p:spPr>
          <a:xfrm>
            <a:off x="2488337" y="5766711"/>
            <a:ext cx="360040" cy="36004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3395874" y="5747075"/>
            <a:ext cx="2064218" cy="369332"/>
          </a:xfrm>
          <a:prstGeom prst="rect">
            <a:avLst/>
          </a:prstGeom>
          <a:noFill/>
        </p:spPr>
        <p:txBody>
          <a:bodyPr wrap="square" rtlCol="0">
            <a:spAutoFit/>
          </a:bodyPr>
          <a:lstStyle/>
          <a:p>
            <a:r>
              <a:rPr lang="it-IT" dirty="0" smtClean="0">
                <a:solidFill>
                  <a:srgbClr val="00B0F0"/>
                </a:solidFill>
              </a:rPr>
              <a:t>Polo Nord Celeste</a:t>
            </a:r>
            <a:endParaRPr lang="it-IT" dirty="0">
              <a:solidFill>
                <a:srgbClr val="00B0F0"/>
              </a:solidFill>
            </a:endParaRPr>
          </a:p>
        </p:txBody>
      </p:sp>
      <p:sp>
        <p:nvSpPr>
          <p:cNvPr id="25" name="Ovale 24"/>
          <p:cNvSpPr/>
          <p:nvPr/>
        </p:nvSpPr>
        <p:spPr>
          <a:xfrm>
            <a:off x="5728697" y="5796014"/>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p:nvPr/>
        </p:nvSpPr>
        <p:spPr>
          <a:xfrm>
            <a:off x="5881097" y="5948414"/>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6013181" y="5841461"/>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a:off x="6317981" y="5961831"/>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p:cNvSpPr/>
          <p:nvPr/>
        </p:nvSpPr>
        <p:spPr>
          <a:xfrm>
            <a:off x="6484705" y="5793749"/>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8" name="Connettore 2 27"/>
          <p:cNvCxnSpPr/>
          <p:nvPr/>
        </p:nvCxnSpPr>
        <p:spPr>
          <a:xfrm flipH="1" flipV="1">
            <a:off x="6079223" y="5222955"/>
            <a:ext cx="83486" cy="466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V="1">
            <a:off x="6079223" y="6126752"/>
            <a:ext cx="102104" cy="5731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434" name="Immagine 1" descr="http://www.lunigianainsolita.com/sites/default/files/styles/galleria_grande/public/field/image/pietra_ca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13" y="672288"/>
            <a:ext cx="3881438" cy="29130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Immagine 2" descr="http://www.italiadiscovery.it/immagini/news/859-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872" y="1639869"/>
            <a:ext cx="1539875" cy="9779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2115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434"/>
                                        </p:tgtEl>
                                        <p:attrNameLst>
                                          <p:attrName>style.visibility</p:attrName>
                                        </p:attrNameLst>
                                      </p:cBhvr>
                                      <p:to>
                                        <p:strVal val="visible"/>
                                      </p:to>
                                    </p:set>
                                    <p:animEffect transition="in" filter="fade">
                                      <p:cBhvr>
                                        <p:cTn id="11" dur="500"/>
                                        <p:tgtEl>
                                          <p:spTgt spid="184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435"/>
                                        </p:tgtEl>
                                        <p:attrNameLst>
                                          <p:attrName>style.visibility</p:attrName>
                                        </p:attrNameLst>
                                      </p:cBhvr>
                                      <p:to>
                                        <p:strVal val="visible"/>
                                      </p:to>
                                    </p:set>
                                    <p:animEffect transition="in" filter="fade">
                                      <p:cBhvr>
                                        <p:cTn id="19" dur="500"/>
                                        <p:tgtEl>
                                          <p:spTgt spid="1843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19" grpId="0" animBg="1"/>
      <p:bldP spid="21" grpId="0"/>
      <p:bldP spid="25" grpId="0" animBg="1"/>
      <p:bldP spid="29" grpId="0" animBg="1"/>
      <p:bldP spid="30" grpId="0" animBg="1"/>
      <p:bldP spid="31"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0"/>
            <a:ext cx="9144000" cy="646331"/>
          </a:xfrm>
          <a:prstGeom prst="rect">
            <a:avLst/>
          </a:prstGeom>
          <a:noFill/>
        </p:spPr>
        <p:txBody>
          <a:bodyPr wrap="square" rtlCol="0">
            <a:spAutoFit/>
          </a:bodyPr>
          <a:lstStyle/>
          <a:p>
            <a:pPr algn="ctr"/>
            <a:r>
              <a:rPr lang="it-IT" sz="3600" dirty="0" smtClean="0">
                <a:solidFill>
                  <a:srgbClr val="FFC000"/>
                </a:solidFill>
              </a:rPr>
              <a:t>Conferme dalla Liguria</a:t>
            </a:r>
            <a:endParaRPr lang="it-IT" sz="3600" dirty="0">
              <a:solidFill>
                <a:srgbClr val="FFC000"/>
              </a:solidFill>
            </a:endParaRPr>
          </a:p>
        </p:txBody>
      </p:sp>
      <p:cxnSp>
        <p:nvCxnSpPr>
          <p:cNvPr id="9" name="Connettore 1 8"/>
          <p:cNvCxnSpPr/>
          <p:nvPr/>
        </p:nvCxnSpPr>
        <p:spPr>
          <a:xfrm>
            <a:off x="2242440" y="5926250"/>
            <a:ext cx="1512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3028504" y="5236150"/>
            <a:ext cx="0" cy="1368152"/>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e 18"/>
          <p:cNvSpPr/>
          <p:nvPr/>
        </p:nvSpPr>
        <p:spPr>
          <a:xfrm>
            <a:off x="2847071" y="5755196"/>
            <a:ext cx="360040" cy="36004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3754608" y="5735560"/>
            <a:ext cx="2064218" cy="369332"/>
          </a:xfrm>
          <a:prstGeom prst="rect">
            <a:avLst/>
          </a:prstGeom>
          <a:noFill/>
        </p:spPr>
        <p:txBody>
          <a:bodyPr wrap="square" rtlCol="0">
            <a:spAutoFit/>
          </a:bodyPr>
          <a:lstStyle/>
          <a:p>
            <a:r>
              <a:rPr lang="it-IT" dirty="0" smtClean="0">
                <a:solidFill>
                  <a:srgbClr val="00B0F0"/>
                </a:solidFill>
              </a:rPr>
              <a:t>Polo Nord Celeste</a:t>
            </a:r>
            <a:endParaRPr lang="it-IT" dirty="0">
              <a:solidFill>
                <a:srgbClr val="00B0F0"/>
              </a:solidFill>
            </a:endParaRPr>
          </a:p>
        </p:txBody>
      </p:sp>
      <p:sp>
        <p:nvSpPr>
          <p:cNvPr id="25" name="Ovale 24"/>
          <p:cNvSpPr/>
          <p:nvPr/>
        </p:nvSpPr>
        <p:spPr>
          <a:xfrm>
            <a:off x="6087431" y="5784499"/>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p:nvPr/>
        </p:nvSpPr>
        <p:spPr>
          <a:xfrm>
            <a:off x="6239831" y="5936899"/>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6371915" y="5829946"/>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a:off x="6676715" y="5950316"/>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p:cNvSpPr/>
          <p:nvPr/>
        </p:nvSpPr>
        <p:spPr>
          <a:xfrm>
            <a:off x="6843439" y="5782234"/>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8" name="Connettore 2 27"/>
          <p:cNvCxnSpPr/>
          <p:nvPr/>
        </p:nvCxnSpPr>
        <p:spPr>
          <a:xfrm flipH="1" flipV="1">
            <a:off x="6437957" y="5211440"/>
            <a:ext cx="83486" cy="466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V="1">
            <a:off x="6437957" y="6115237"/>
            <a:ext cx="102104" cy="5731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9458" name="Immagine 3" descr="File:MONTE CAPRIONE 02.jpg"/>
          <p:cNvPicPr>
            <a:picLocks noChangeAspect="1" noChangeArrowheads="1"/>
          </p:cNvPicPr>
          <p:nvPr/>
        </p:nvPicPr>
        <p:blipFill>
          <a:blip r:embed="rId2">
            <a:lum contrast="20000"/>
            <a:grayscl/>
            <a:extLst>
              <a:ext uri="{28A0092B-C50C-407E-A947-70E740481C1C}">
                <a14:useLocalDpi xmlns:a14="http://schemas.microsoft.com/office/drawing/2010/main" val="0"/>
              </a:ext>
            </a:extLst>
          </a:blip>
          <a:srcRect/>
          <a:stretch>
            <a:fillRect/>
          </a:stretch>
        </p:blipFill>
        <p:spPr bwMode="auto">
          <a:xfrm>
            <a:off x="296415" y="701869"/>
            <a:ext cx="5101312" cy="41764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729764" y="2492896"/>
            <a:ext cx="1508905" cy="1477328"/>
          </a:xfrm>
          <a:prstGeom prst="rect">
            <a:avLst/>
          </a:prstGeom>
          <a:solidFill>
            <a:schemeClr val="bg1">
              <a:lumMod val="95000"/>
              <a:lumOff val="5000"/>
            </a:schemeClr>
          </a:solidFill>
        </p:spPr>
        <p:txBody>
          <a:bodyPr wrap="square" rtlCol="0">
            <a:spAutoFit/>
          </a:bodyPr>
          <a:lstStyle/>
          <a:p>
            <a:pPr algn="ctr"/>
            <a:r>
              <a:rPr lang="it-IT" dirty="0" smtClean="0"/>
              <a:t>Disposizione dei siti megalitici e ciclopici in Liguria</a:t>
            </a:r>
            <a:endParaRPr lang="it-IT" dirty="0"/>
          </a:p>
        </p:txBody>
      </p:sp>
      <p:pic>
        <p:nvPicPr>
          <p:cNvPr id="19460" name="Immagine 1" descr="http://digilander.libero.it/Righel40/VEP/NEO/ITA/NeI-PCorvo1a.jpg"/>
          <p:cNvPicPr>
            <a:picLocks noChangeAspect="1" noChangeArrowheads="1"/>
          </p:cNvPicPr>
          <p:nvPr/>
        </p:nvPicPr>
        <p:blipFill>
          <a:blip r:embed="rId3">
            <a:extLst>
              <a:ext uri="{28A0092B-C50C-407E-A947-70E740481C1C}">
                <a14:useLocalDpi xmlns:a14="http://schemas.microsoft.com/office/drawing/2010/main" val="0"/>
              </a:ext>
            </a:extLst>
          </a:blip>
          <a:srcRect l="1501" t="2548" r="1501" b="3230"/>
          <a:stretch>
            <a:fillRect/>
          </a:stretch>
        </p:blipFill>
        <p:spPr bwMode="auto">
          <a:xfrm>
            <a:off x="5818826" y="701869"/>
            <a:ext cx="3076575" cy="20193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5818826" y="3401005"/>
            <a:ext cx="3083752" cy="1477328"/>
          </a:xfrm>
          <a:prstGeom prst="rect">
            <a:avLst/>
          </a:prstGeom>
        </p:spPr>
        <p:txBody>
          <a:bodyPr wrap="square">
            <a:spAutoFit/>
          </a:bodyPr>
          <a:lstStyle/>
          <a:p>
            <a:pPr algn="just"/>
            <a:r>
              <a:rPr lang="it-IT" dirty="0"/>
              <a:t>Statuetta </a:t>
            </a:r>
            <a:r>
              <a:rPr lang="it-IT" dirty="0" smtClean="0"/>
              <a:t>rinvenuta presso Passo </a:t>
            </a:r>
            <a:r>
              <a:rPr lang="it-IT" dirty="0"/>
              <a:t>di </a:t>
            </a:r>
            <a:r>
              <a:rPr lang="it-IT" dirty="0" smtClean="0"/>
              <a:t>Corvo, si </a:t>
            </a:r>
            <a:r>
              <a:rPr lang="it-IT" dirty="0"/>
              <a:t>nota la Costellazione della </a:t>
            </a:r>
            <a:r>
              <a:rPr lang="it-IT" dirty="0" err="1" smtClean="0"/>
              <a:t>Cas-siopea</a:t>
            </a:r>
            <a:r>
              <a:rPr lang="it-IT" dirty="0" smtClean="0"/>
              <a:t> </a:t>
            </a:r>
            <a:r>
              <a:rPr lang="it-IT" dirty="0"/>
              <a:t>e altri elementi </a:t>
            </a:r>
            <a:r>
              <a:rPr lang="it-IT" dirty="0" smtClean="0"/>
              <a:t>astronomici su di essa incisi.</a:t>
            </a:r>
            <a:endParaRPr lang="it-IT" dirty="0"/>
          </a:p>
        </p:txBody>
      </p:sp>
      <p:cxnSp>
        <p:nvCxnSpPr>
          <p:cNvPr id="10" name="Connettore 2 9"/>
          <p:cNvCxnSpPr>
            <a:stCxn id="3" idx="0"/>
          </p:cNvCxnSpPr>
          <p:nvPr/>
        </p:nvCxnSpPr>
        <p:spPr>
          <a:xfrm flipV="1">
            <a:off x="7360702" y="2790101"/>
            <a:ext cx="0" cy="6109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3997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fade">
                                      <p:cBhvr>
                                        <p:cTn id="11" dur="500"/>
                                        <p:tgtEl>
                                          <p:spTgt spid="1945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460"/>
                                        </p:tgtEl>
                                        <p:attrNameLst>
                                          <p:attrName>style.visibility</p:attrName>
                                        </p:attrNameLst>
                                      </p:cBhvr>
                                      <p:to>
                                        <p:strVal val="visible"/>
                                      </p:to>
                                    </p:set>
                                    <p:animEffect transition="in" filter="fade">
                                      <p:cBhvr>
                                        <p:cTn id="15" dur="500"/>
                                        <p:tgtEl>
                                          <p:spTgt spid="1946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1" grpId="0"/>
      <p:bldP spid="25" grpId="0" animBg="1"/>
      <p:bldP spid="29" grpId="0" animBg="1"/>
      <p:bldP spid="30" grpId="0" animBg="1"/>
      <p:bldP spid="31" grpId="0" animBg="1"/>
      <p:bldP spid="32" grpId="0" animBg="1"/>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0"/>
            <a:ext cx="9144000" cy="646331"/>
          </a:xfrm>
          <a:prstGeom prst="rect">
            <a:avLst/>
          </a:prstGeom>
          <a:noFill/>
        </p:spPr>
        <p:txBody>
          <a:bodyPr wrap="square" rtlCol="0">
            <a:spAutoFit/>
          </a:bodyPr>
          <a:lstStyle/>
          <a:p>
            <a:pPr algn="ctr"/>
            <a:r>
              <a:rPr lang="it-IT" sz="3600" dirty="0" smtClean="0">
                <a:solidFill>
                  <a:srgbClr val="FFC000"/>
                </a:solidFill>
              </a:rPr>
              <a:t>Conferme dalla Liguria</a:t>
            </a:r>
            <a:endParaRPr lang="it-IT" sz="3600" dirty="0">
              <a:solidFill>
                <a:srgbClr val="FFC000"/>
              </a:solidFill>
            </a:endParaRPr>
          </a:p>
        </p:txBody>
      </p:sp>
      <p:cxnSp>
        <p:nvCxnSpPr>
          <p:cNvPr id="9" name="Connettore 1 8"/>
          <p:cNvCxnSpPr/>
          <p:nvPr/>
        </p:nvCxnSpPr>
        <p:spPr>
          <a:xfrm>
            <a:off x="2242440" y="5926250"/>
            <a:ext cx="1512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3028504" y="5236150"/>
            <a:ext cx="0" cy="1368152"/>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e 18"/>
          <p:cNvSpPr/>
          <p:nvPr/>
        </p:nvSpPr>
        <p:spPr>
          <a:xfrm>
            <a:off x="2847071" y="5755196"/>
            <a:ext cx="360040" cy="36004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3754608" y="5735560"/>
            <a:ext cx="2064218" cy="369332"/>
          </a:xfrm>
          <a:prstGeom prst="rect">
            <a:avLst/>
          </a:prstGeom>
          <a:noFill/>
        </p:spPr>
        <p:txBody>
          <a:bodyPr wrap="square" rtlCol="0">
            <a:spAutoFit/>
          </a:bodyPr>
          <a:lstStyle/>
          <a:p>
            <a:r>
              <a:rPr lang="it-IT" dirty="0" smtClean="0">
                <a:solidFill>
                  <a:srgbClr val="00B0F0"/>
                </a:solidFill>
              </a:rPr>
              <a:t>Polo Nord Celeste</a:t>
            </a:r>
            <a:endParaRPr lang="it-IT" dirty="0">
              <a:solidFill>
                <a:srgbClr val="00B0F0"/>
              </a:solidFill>
            </a:endParaRPr>
          </a:p>
        </p:txBody>
      </p:sp>
      <p:sp>
        <p:nvSpPr>
          <p:cNvPr id="25" name="Ovale 24"/>
          <p:cNvSpPr/>
          <p:nvPr/>
        </p:nvSpPr>
        <p:spPr>
          <a:xfrm>
            <a:off x="6087431" y="5784499"/>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p:nvPr/>
        </p:nvSpPr>
        <p:spPr>
          <a:xfrm>
            <a:off x="6239831" y="5936899"/>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6371915" y="5829946"/>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a:off x="6676715" y="5950316"/>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p:cNvSpPr/>
          <p:nvPr/>
        </p:nvSpPr>
        <p:spPr>
          <a:xfrm>
            <a:off x="6843439" y="5782234"/>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8" name="Connettore 2 27"/>
          <p:cNvCxnSpPr/>
          <p:nvPr/>
        </p:nvCxnSpPr>
        <p:spPr>
          <a:xfrm flipH="1" flipV="1">
            <a:off x="6437957" y="5211440"/>
            <a:ext cx="83486" cy="466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V="1">
            <a:off x="6437957" y="6115237"/>
            <a:ext cx="102104" cy="5731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9460" name="Immagine 1" descr="http://digilander.libero.it/Righel40/VEP/NEO/ITA/NeI-PCorvo1a.jpg"/>
          <p:cNvPicPr>
            <a:picLocks noChangeAspect="1" noChangeArrowheads="1"/>
          </p:cNvPicPr>
          <p:nvPr/>
        </p:nvPicPr>
        <p:blipFill>
          <a:blip r:embed="rId2">
            <a:extLst>
              <a:ext uri="{28A0092B-C50C-407E-A947-70E740481C1C}">
                <a14:useLocalDpi xmlns:a14="http://schemas.microsoft.com/office/drawing/2010/main" val="0"/>
              </a:ext>
            </a:extLst>
          </a:blip>
          <a:srcRect l="1501" t="2548" r="1501" b="3230"/>
          <a:stretch>
            <a:fillRect/>
          </a:stretch>
        </p:blipFill>
        <p:spPr bwMode="auto">
          <a:xfrm>
            <a:off x="323528" y="1108198"/>
            <a:ext cx="3076575" cy="20193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3446509" y="1379184"/>
            <a:ext cx="5445971" cy="1477328"/>
          </a:xfrm>
          <a:prstGeom prst="rect">
            <a:avLst/>
          </a:prstGeom>
        </p:spPr>
        <p:txBody>
          <a:bodyPr wrap="square">
            <a:spAutoFit/>
          </a:bodyPr>
          <a:lstStyle/>
          <a:p>
            <a:pPr algn="just"/>
            <a:r>
              <a:rPr lang="it-IT" dirty="0" smtClean="0">
                <a:solidFill>
                  <a:srgbClr val="FFFF00"/>
                </a:solidFill>
              </a:rPr>
              <a:t>Calzolari </a:t>
            </a:r>
            <a:r>
              <a:rPr lang="it-IT" dirty="0">
                <a:solidFill>
                  <a:srgbClr val="FFFF00"/>
                </a:solidFill>
              </a:rPr>
              <a:t>E. (1998 b) – L'impronta della Costellazione Cassiopea nel </a:t>
            </a:r>
            <a:r>
              <a:rPr lang="it-IT" dirty="0" err="1">
                <a:solidFill>
                  <a:srgbClr val="FFFF00"/>
                </a:solidFill>
              </a:rPr>
              <a:t>Caprione</a:t>
            </a:r>
            <a:r>
              <a:rPr lang="it-IT" dirty="0">
                <a:solidFill>
                  <a:srgbClr val="FFFF00"/>
                </a:solidFill>
              </a:rPr>
              <a:t> (Lerici, </a:t>
            </a:r>
            <a:r>
              <a:rPr lang="it-IT" dirty="0" smtClean="0">
                <a:solidFill>
                  <a:srgbClr val="FFFF00"/>
                </a:solidFill>
              </a:rPr>
              <a:t>La Spezia</a:t>
            </a:r>
            <a:r>
              <a:rPr lang="it-IT" dirty="0">
                <a:solidFill>
                  <a:srgbClr val="FFFF00"/>
                </a:solidFill>
              </a:rPr>
              <a:t>) – Atti del Valcamonica Symposium 98 “Sciamanismo e mito”, Centro Camuno di Studi Preistorici, Capo di Ponte, Brescia.</a:t>
            </a:r>
          </a:p>
        </p:txBody>
      </p:sp>
      <p:sp>
        <p:nvSpPr>
          <p:cNvPr id="2" name="CasellaDiTesto 1"/>
          <p:cNvSpPr txBox="1"/>
          <p:nvPr/>
        </p:nvSpPr>
        <p:spPr>
          <a:xfrm>
            <a:off x="-4406" y="3854955"/>
            <a:ext cx="9143999" cy="584775"/>
          </a:xfrm>
          <a:prstGeom prst="rect">
            <a:avLst/>
          </a:prstGeom>
          <a:noFill/>
        </p:spPr>
        <p:txBody>
          <a:bodyPr wrap="square" rtlCol="0">
            <a:spAutoFit/>
          </a:bodyPr>
          <a:lstStyle/>
          <a:p>
            <a:pPr algn="ctr"/>
            <a:r>
              <a:rPr lang="it-IT" sz="3200" dirty="0" smtClean="0"/>
              <a:t>Cassiopea: Il culto intorno a 9.000-8.000 a.C.</a:t>
            </a:r>
            <a:endParaRPr lang="it-IT" sz="3200" dirty="0"/>
          </a:p>
        </p:txBody>
      </p:sp>
    </p:spTree>
    <p:extLst>
      <p:ext uri="{BB962C8B-B14F-4D97-AF65-F5344CB8AC3E}">
        <p14:creationId xmlns:p14="http://schemas.microsoft.com/office/powerpoint/2010/main" val="3183174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460"/>
                                        </p:tgtEl>
                                        <p:attrNameLst>
                                          <p:attrName>style.visibility</p:attrName>
                                        </p:attrNameLst>
                                      </p:cBhvr>
                                      <p:to>
                                        <p:strVal val="visible"/>
                                      </p:to>
                                    </p:set>
                                    <p:animEffect transition="in" filter="fade">
                                      <p:cBhvr>
                                        <p:cTn id="11" dur="500"/>
                                        <p:tgtEl>
                                          <p:spTgt spid="1946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par>
                          <p:cTn id="50" fill="hold">
                            <p:stCondLst>
                              <p:cond delay="2000"/>
                            </p:stCondLst>
                            <p:childTnLst>
                              <p:par>
                                <p:cTn id="51" presetID="31" presetClass="entr" presetSubtype="0" fill="hold" grpId="0" nodeType="afterEffect">
                                  <p:stCondLst>
                                    <p:cond delay="0"/>
                                  </p:stCondLst>
                                  <p:iterate type="wd">
                                    <p:tmPct val="5000"/>
                                  </p:iterate>
                                  <p:childTnLst>
                                    <p:set>
                                      <p:cBhvr>
                                        <p:cTn id="52" dur="1" fill="hold">
                                          <p:stCondLst>
                                            <p:cond delay="0"/>
                                          </p:stCondLst>
                                        </p:cTn>
                                        <p:tgtEl>
                                          <p:spTgt spid="2"/>
                                        </p:tgtEl>
                                        <p:attrNameLst>
                                          <p:attrName>style.visibility</p:attrName>
                                        </p:attrNameLst>
                                      </p:cBhvr>
                                      <p:to>
                                        <p:strVal val="visible"/>
                                      </p:to>
                                    </p:set>
                                    <p:anim calcmode="lin" valueType="num">
                                      <p:cBhvr>
                                        <p:cTn id="53" dur="1000" fill="hold"/>
                                        <p:tgtEl>
                                          <p:spTgt spid="2"/>
                                        </p:tgtEl>
                                        <p:attrNameLst>
                                          <p:attrName>ppt_w</p:attrName>
                                        </p:attrNameLst>
                                      </p:cBhvr>
                                      <p:tavLst>
                                        <p:tav tm="0">
                                          <p:val>
                                            <p:fltVal val="0"/>
                                          </p:val>
                                        </p:tav>
                                        <p:tav tm="100000">
                                          <p:val>
                                            <p:strVal val="#ppt_w"/>
                                          </p:val>
                                        </p:tav>
                                      </p:tavLst>
                                    </p:anim>
                                    <p:anim calcmode="lin" valueType="num">
                                      <p:cBhvr>
                                        <p:cTn id="54" dur="1000" fill="hold"/>
                                        <p:tgtEl>
                                          <p:spTgt spid="2"/>
                                        </p:tgtEl>
                                        <p:attrNameLst>
                                          <p:attrName>ppt_h</p:attrName>
                                        </p:attrNameLst>
                                      </p:cBhvr>
                                      <p:tavLst>
                                        <p:tav tm="0">
                                          <p:val>
                                            <p:fltVal val="0"/>
                                          </p:val>
                                        </p:tav>
                                        <p:tav tm="100000">
                                          <p:val>
                                            <p:strVal val="#ppt_h"/>
                                          </p:val>
                                        </p:tav>
                                      </p:tavLst>
                                    </p:anim>
                                    <p:anim calcmode="lin" valueType="num">
                                      <p:cBhvr>
                                        <p:cTn id="55" dur="1000" fill="hold"/>
                                        <p:tgtEl>
                                          <p:spTgt spid="2"/>
                                        </p:tgtEl>
                                        <p:attrNameLst>
                                          <p:attrName>style.rotation</p:attrName>
                                        </p:attrNameLst>
                                      </p:cBhvr>
                                      <p:tavLst>
                                        <p:tav tm="0">
                                          <p:val>
                                            <p:fltVal val="90"/>
                                          </p:val>
                                        </p:tav>
                                        <p:tav tm="100000">
                                          <p:val>
                                            <p:fltVal val="0"/>
                                          </p:val>
                                        </p:tav>
                                      </p:tavLst>
                                    </p:anim>
                                    <p:animEffect transition="in" filter="fade">
                                      <p:cBhvr>
                                        <p:cTn id="5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1" grpId="0"/>
      <p:bldP spid="25" grpId="0" animBg="1"/>
      <p:bldP spid="29" grpId="0" animBg="1"/>
      <p:bldP spid="30" grpId="0" animBg="1"/>
      <p:bldP spid="31" grpId="0" animBg="1"/>
      <p:bldP spid="32" grpId="0" animBg="1"/>
      <p:bldP spid="4"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0"/>
            <a:ext cx="9144000" cy="646331"/>
          </a:xfrm>
          <a:prstGeom prst="rect">
            <a:avLst/>
          </a:prstGeom>
          <a:noFill/>
        </p:spPr>
        <p:txBody>
          <a:bodyPr wrap="square" rtlCol="0">
            <a:spAutoFit/>
          </a:bodyPr>
          <a:lstStyle/>
          <a:p>
            <a:pPr algn="ctr"/>
            <a:r>
              <a:rPr lang="it-IT" sz="3600" dirty="0" smtClean="0">
                <a:solidFill>
                  <a:srgbClr val="FFC000"/>
                </a:solidFill>
              </a:rPr>
              <a:t>Conferme dalla Liguria</a:t>
            </a:r>
            <a:endParaRPr lang="it-IT" sz="3600" dirty="0">
              <a:solidFill>
                <a:srgbClr val="FFC000"/>
              </a:solidFill>
            </a:endParaRPr>
          </a:p>
        </p:txBody>
      </p:sp>
      <p:cxnSp>
        <p:nvCxnSpPr>
          <p:cNvPr id="9" name="Connettore 1 8"/>
          <p:cNvCxnSpPr/>
          <p:nvPr/>
        </p:nvCxnSpPr>
        <p:spPr>
          <a:xfrm>
            <a:off x="2242440" y="5926250"/>
            <a:ext cx="1512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3028504" y="5236150"/>
            <a:ext cx="0" cy="1368152"/>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e 18"/>
          <p:cNvSpPr/>
          <p:nvPr/>
        </p:nvSpPr>
        <p:spPr>
          <a:xfrm>
            <a:off x="2847071" y="5755196"/>
            <a:ext cx="360040" cy="36004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3754608" y="5735560"/>
            <a:ext cx="2064218" cy="369332"/>
          </a:xfrm>
          <a:prstGeom prst="rect">
            <a:avLst/>
          </a:prstGeom>
          <a:noFill/>
        </p:spPr>
        <p:txBody>
          <a:bodyPr wrap="square" rtlCol="0">
            <a:spAutoFit/>
          </a:bodyPr>
          <a:lstStyle/>
          <a:p>
            <a:r>
              <a:rPr lang="it-IT" dirty="0" smtClean="0">
                <a:solidFill>
                  <a:srgbClr val="00B0F0"/>
                </a:solidFill>
              </a:rPr>
              <a:t>Polo Nord Celeste</a:t>
            </a:r>
            <a:endParaRPr lang="it-IT" dirty="0">
              <a:solidFill>
                <a:srgbClr val="00B0F0"/>
              </a:solidFill>
            </a:endParaRPr>
          </a:p>
        </p:txBody>
      </p:sp>
      <p:sp>
        <p:nvSpPr>
          <p:cNvPr id="25" name="Ovale 24"/>
          <p:cNvSpPr/>
          <p:nvPr/>
        </p:nvSpPr>
        <p:spPr>
          <a:xfrm>
            <a:off x="6087431" y="5784499"/>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p:nvPr/>
        </p:nvSpPr>
        <p:spPr>
          <a:xfrm>
            <a:off x="6239831" y="5936899"/>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6371915" y="5829946"/>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a:off x="6676715" y="5950316"/>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p:cNvSpPr/>
          <p:nvPr/>
        </p:nvSpPr>
        <p:spPr>
          <a:xfrm>
            <a:off x="6843439" y="5782234"/>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8" name="Connettore 2 27"/>
          <p:cNvCxnSpPr/>
          <p:nvPr/>
        </p:nvCxnSpPr>
        <p:spPr>
          <a:xfrm flipH="1" flipV="1">
            <a:off x="6437957" y="5211440"/>
            <a:ext cx="83486" cy="466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V="1">
            <a:off x="6437957" y="6115237"/>
            <a:ext cx="102104" cy="5731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Immagine 3" descr="File:MONTE CAPRIONE 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76" y="1844824"/>
            <a:ext cx="3870325" cy="31686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line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060" y="2014686"/>
            <a:ext cx="2328863" cy="28289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ccia bidirezionale orizzontale 3"/>
          <p:cNvSpPr/>
          <p:nvPr/>
        </p:nvSpPr>
        <p:spPr>
          <a:xfrm>
            <a:off x="4500900" y="3141042"/>
            <a:ext cx="1652572" cy="576213"/>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
        <p:nvSpPr>
          <p:cNvPr id="5" name="CasellaDiTesto 4"/>
          <p:cNvSpPr txBox="1"/>
          <p:nvPr/>
        </p:nvSpPr>
        <p:spPr>
          <a:xfrm>
            <a:off x="0" y="764704"/>
            <a:ext cx="9138943" cy="923330"/>
          </a:xfrm>
          <a:prstGeom prst="rect">
            <a:avLst/>
          </a:prstGeom>
          <a:noFill/>
        </p:spPr>
        <p:txBody>
          <a:bodyPr wrap="square" rtlCol="0">
            <a:spAutoFit/>
          </a:bodyPr>
          <a:lstStyle/>
          <a:p>
            <a:pPr algn="just"/>
            <a:r>
              <a:rPr lang="it-IT" dirty="0" smtClean="0"/>
              <a:t>La discrepanza tra l’esatta posizione delle stelle della Cassiopea realizzate sul suolo può anche essere dovuta all’impossibilità di realizzare tali stelle nell’esatto punto per problemi derivati dalla morfologia del territorio.</a:t>
            </a:r>
            <a:endParaRPr lang="it-IT" dirty="0"/>
          </a:p>
        </p:txBody>
      </p:sp>
    </p:spTree>
    <p:extLst>
      <p:ext uri="{BB962C8B-B14F-4D97-AF65-F5344CB8AC3E}">
        <p14:creationId xmlns:p14="http://schemas.microsoft.com/office/powerpoint/2010/main" val="28202805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500"/>
                                        <p:tgtEl>
                                          <p:spTgt spid="102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par>
                          <p:cTn id="54" fill="hold">
                            <p:stCondLst>
                              <p:cond delay="2500"/>
                            </p:stCondLst>
                            <p:childTnLst>
                              <p:par>
                                <p:cTn id="55" presetID="10" presetClass="entr" presetSubtype="0" fill="hold" grpId="0" nodeType="afterEffect">
                                  <p:stCondLst>
                                    <p:cond delay="0"/>
                                  </p:stCondLst>
                                  <p:iterate type="wd">
                                    <p:tmPct val="10000"/>
                                  </p:iterate>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1" grpId="0"/>
      <p:bldP spid="25" grpId="0" animBg="1"/>
      <p:bldP spid="29" grpId="0" animBg="1"/>
      <p:bldP spid="30" grpId="0" animBg="1"/>
      <p:bldP spid="31" grpId="0" animBg="1"/>
      <p:bldP spid="32" grpId="0" animBg="1"/>
      <p:bldP spid="4"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0"/>
            <a:ext cx="9144000" cy="646331"/>
          </a:xfrm>
          <a:prstGeom prst="rect">
            <a:avLst/>
          </a:prstGeom>
          <a:noFill/>
        </p:spPr>
        <p:txBody>
          <a:bodyPr wrap="square" rtlCol="0">
            <a:spAutoFit/>
          </a:bodyPr>
          <a:lstStyle/>
          <a:p>
            <a:pPr algn="ctr"/>
            <a:r>
              <a:rPr lang="it-IT" sz="3600" dirty="0" smtClean="0">
                <a:solidFill>
                  <a:srgbClr val="FFC000"/>
                </a:solidFill>
              </a:rPr>
              <a:t>Dati Ufficiali</a:t>
            </a:r>
            <a:endParaRPr lang="it-IT" sz="3600" dirty="0">
              <a:solidFill>
                <a:srgbClr val="FFC000"/>
              </a:solidFill>
            </a:endParaRPr>
          </a:p>
        </p:txBody>
      </p:sp>
      <p:sp>
        <p:nvSpPr>
          <p:cNvPr id="5" name="CasellaDiTesto 4"/>
          <p:cNvSpPr txBox="1"/>
          <p:nvPr/>
        </p:nvSpPr>
        <p:spPr>
          <a:xfrm>
            <a:off x="0" y="764704"/>
            <a:ext cx="9138943" cy="923330"/>
          </a:xfrm>
          <a:prstGeom prst="rect">
            <a:avLst/>
          </a:prstGeom>
          <a:noFill/>
        </p:spPr>
        <p:txBody>
          <a:bodyPr wrap="square" rtlCol="0">
            <a:spAutoFit/>
          </a:bodyPr>
          <a:lstStyle/>
          <a:p>
            <a:pPr algn="just"/>
            <a:r>
              <a:rPr lang="it-IT" dirty="0" smtClean="0"/>
              <a:t>Se osserviamo infatti la posizione dei fori rispetto alla conformazione di Colle </a:t>
            </a:r>
            <a:r>
              <a:rPr lang="it-IT" dirty="0" err="1" smtClean="0"/>
              <a:t>Maiola</a:t>
            </a:r>
            <a:r>
              <a:rPr lang="it-IT" dirty="0" smtClean="0"/>
              <a:t> ci rendiamo conto che la localizzazione delle supposte stelle, doveva tener conto della superficie dell’altura, delle aree scoscese e dell’orientamento rispetto al luogo di culto.</a:t>
            </a:r>
            <a:endParaRPr lang="it-IT" dirty="0"/>
          </a:p>
        </p:txBody>
      </p:sp>
      <p:pic>
        <p:nvPicPr>
          <p:cNvPr id="2050" name="Immag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34" y="1844824"/>
            <a:ext cx="5775797" cy="30851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6197761" y="1844824"/>
            <a:ext cx="2666999" cy="3139321"/>
          </a:xfrm>
          <a:prstGeom prst="rect">
            <a:avLst/>
          </a:prstGeom>
          <a:noFill/>
        </p:spPr>
        <p:txBody>
          <a:bodyPr wrap="square" rtlCol="0">
            <a:spAutoFit/>
          </a:bodyPr>
          <a:lstStyle/>
          <a:p>
            <a:pPr algn="just"/>
            <a:r>
              <a:rPr lang="it-IT" dirty="0" smtClean="0"/>
              <a:t>In questo caso, infatti, il luogo di culto è ed era localizzato nei pressi dell’attuale città di Cassino e nel versante S-W e N-E di Colle </a:t>
            </a:r>
            <a:r>
              <a:rPr lang="it-IT" dirty="0" err="1" smtClean="0"/>
              <a:t>Maiola</a:t>
            </a:r>
            <a:r>
              <a:rPr lang="it-IT" dirty="0" smtClean="0"/>
              <a:t>. </a:t>
            </a:r>
            <a:r>
              <a:rPr lang="it-IT" dirty="0" smtClean="0">
                <a:solidFill>
                  <a:srgbClr val="FFC000"/>
                </a:solidFill>
              </a:rPr>
              <a:t>La formazione non è visibile da terra, ovvero dalle zone limitrofe e poste sulla Piana di Cassino.</a:t>
            </a:r>
            <a:endParaRPr lang="it-IT" dirty="0">
              <a:solidFill>
                <a:srgbClr val="FFC000"/>
              </a:solidFill>
            </a:endParaRPr>
          </a:p>
        </p:txBody>
      </p:sp>
      <p:sp>
        <p:nvSpPr>
          <p:cNvPr id="3" name="CasellaDiTesto 2"/>
          <p:cNvSpPr txBox="1"/>
          <p:nvPr/>
        </p:nvSpPr>
        <p:spPr>
          <a:xfrm>
            <a:off x="311634" y="5085184"/>
            <a:ext cx="8508838" cy="1200329"/>
          </a:xfrm>
          <a:prstGeom prst="rect">
            <a:avLst/>
          </a:prstGeom>
          <a:noFill/>
        </p:spPr>
        <p:txBody>
          <a:bodyPr wrap="square" rtlCol="0">
            <a:spAutoFit/>
          </a:bodyPr>
          <a:lstStyle/>
          <a:p>
            <a:pPr algn="just"/>
            <a:r>
              <a:rPr lang="it-IT" dirty="0" smtClean="0">
                <a:solidFill>
                  <a:srgbClr val="FFC000"/>
                </a:solidFill>
              </a:rPr>
              <a:t>Se dunque i fori sono solo visibili dall’alto e da una certa quota (diverse centinaia di metri), è possibile presupporre che tale opera fosse rivolta a qualcuno che l’osservasse dall’alto (come per altro accade per le piste di Nazca in Perù). Ma chi era questo qualcuno? </a:t>
            </a:r>
            <a:endParaRPr lang="it-IT" dirty="0">
              <a:solidFill>
                <a:srgbClr val="FFC000"/>
              </a:solidFill>
            </a:endParaRPr>
          </a:p>
        </p:txBody>
      </p:sp>
      <p:sp>
        <p:nvSpPr>
          <p:cNvPr id="18" name="Rettangolo arrotondato 17"/>
          <p:cNvSpPr/>
          <p:nvPr/>
        </p:nvSpPr>
        <p:spPr>
          <a:xfrm>
            <a:off x="311634" y="5085184"/>
            <a:ext cx="8508838" cy="1200329"/>
          </a:xfrm>
          <a:prstGeom prst="roundRect">
            <a:avLst>
              <a:gd name="adj" fmla="val 7145"/>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880240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4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7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2" grpId="0"/>
      <p:bldP spid="3" grpId="0"/>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0"/>
            <a:ext cx="9144000" cy="646331"/>
          </a:xfrm>
          <a:prstGeom prst="rect">
            <a:avLst/>
          </a:prstGeom>
          <a:noFill/>
        </p:spPr>
        <p:txBody>
          <a:bodyPr wrap="square" rtlCol="0">
            <a:spAutoFit/>
          </a:bodyPr>
          <a:lstStyle/>
          <a:p>
            <a:pPr algn="ctr"/>
            <a:r>
              <a:rPr lang="it-IT" sz="3600" dirty="0" smtClean="0">
                <a:solidFill>
                  <a:srgbClr val="FFC000"/>
                </a:solidFill>
              </a:rPr>
              <a:t>Dati Ufficiali</a:t>
            </a:r>
            <a:endParaRPr lang="it-IT" sz="3600" dirty="0">
              <a:solidFill>
                <a:srgbClr val="FFC000"/>
              </a:solidFill>
            </a:endParaRPr>
          </a:p>
        </p:txBody>
      </p:sp>
      <p:sp>
        <p:nvSpPr>
          <p:cNvPr id="5" name="CasellaDiTesto 4"/>
          <p:cNvSpPr txBox="1"/>
          <p:nvPr/>
        </p:nvSpPr>
        <p:spPr>
          <a:xfrm>
            <a:off x="0" y="764704"/>
            <a:ext cx="9138943" cy="923330"/>
          </a:xfrm>
          <a:prstGeom prst="rect">
            <a:avLst/>
          </a:prstGeom>
          <a:noFill/>
        </p:spPr>
        <p:txBody>
          <a:bodyPr wrap="square" rtlCol="0">
            <a:spAutoFit/>
          </a:bodyPr>
          <a:lstStyle/>
          <a:p>
            <a:pPr algn="just"/>
            <a:r>
              <a:rPr lang="it-IT" dirty="0" smtClean="0"/>
              <a:t>Tra il Settembre e l’Ottobre 2014, vengono informate alcune autorità locali relativamente alla scoperta, alle quali si chiedono anche possibili spiegazioni in merito ai fori, che non sembrano conosciuti.</a:t>
            </a:r>
            <a:endParaRPr lang="it-IT" dirty="0"/>
          </a:p>
        </p:txBody>
      </p:sp>
      <p:sp>
        <p:nvSpPr>
          <p:cNvPr id="2" name="CasellaDiTesto 1"/>
          <p:cNvSpPr txBox="1"/>
          <p:nvPr/>
        </p:nvSpPr>
        <p:spPr>
          <a:xfrm>
            <a:off x="93784" y="1880808"/>
            <a:ext cx="5550022" cy="646331"/>
          </a:xfrm>
          <a:prstGeom prst="rect">
            <a:avLst/>
          </a:prstGeom>
          <a:noFill/>
        </p:spPr>
        <p:txBody>
          <a:bodyPr wrap="square" rtlCol="0">
            <a:spAutoFit/>
          </a:bodyPr>
          <a:lstStyle/>
          <a:p>
            <a:pPr algn="just"/>
            <a:r>
              <a:rPr lang="it-IT" dirty="0" smtClean="0">
                <a:solidFill>
                  <a:srgbClr val="FFC000"/>
                </a:solidFill>
              </a:rPr>
              <a:t>Museo d’Arte Contemporanea di Cassino: </a:t>
            </a:r>
          </a:p>
          <a:p>
            <a:pPr algn="just"/>
            <a:endParaRPr lang="it-IT" dirty="0"/>
          </a:p>
        </p:txBody>
      </p:sp>
      <p:sp>
        <p:nvSpPr>
          <p:cNvPr id="3" name="CasellaDiTesto 2"/>
          <p:cNvSpPr txBox="1"/>
          <p:nvPr/>
        </p:nvSpPr>
        <p:spPr>
          <a:xfrm>
            <a:off x="99504" y="2204311"/>
            <a:ext cx="5550022" cy="461665"/>
          </a:xfrm>
          <a:prstGeom prst="rect">
            <a:avLst/>
          </a:prstGeom>
          <a:noFill/>
        </p:spPr>
        <p:txBody>
          <a:bodyPr wrap="square" rtlCol="0">
            <a:spAutoFit/>
          </a:bodyPr>
          <a:lstStyle/>
          <a:p>
            <a:pPr algn="just"/>
            <a:r>
              <a:rPr lang="it-IT" sz="1200" dirty="0" smtClean="0"/>
              <a:t>Stiamo </a:t>
            </a:r>
            <a:r>
              <a:rPr lang="it-IT" sz="1200" dirty="0"/>
              <a:t>cercando d’indagare, ma finora non abbiamo notizie approfondite. Sarà nostra cura comunicare se riusciamo ad avere notizie valide.</a:t>
            </a:r>
          </a:p>
        </p:txBody>
      </p:sp>
      <p:sp>
        <p:nvSpPr>
          <p:cNvPr id="4" name="CasellaDiTesto 3"/>
          <p:cNvSpPr txBox="1"/>
          <p:nvPr/>
        </p:nvSpPr>
        <p:spPr>
          <a:xfrm>
            <a:off x="118926" y="2924944"/>
            <a:ext cx="5557054" cy="1754326"/>
          </a:xfrm>
          <a:prstGeom prst="rect">
            <a:avLst/>
          </a:prstGeom>
          <a:noFill/>
        </p:spPr>
        <p:txBody>
          <a:bodyPr wrap="square" rtlCol="0">
            <a:spAutoFit/>
          </a:bodyPr>
          <a:lstStyle/>
          <a:p>
            <a:pPr algn="just"/>
            <a:r>
              <a:rPr lang="it-IT" sz="1200" dirty="0"/>
              <a:t>Da informazioni assunte trattasi di doline carsiche generatesi in maniera naturale per effetto di </a:t>
            </a:r>
            <a:r>
              <a:rPr lang="it-IT" sz="1200" dirty="0" err="1"/>
              <a:t>sinkhole</a:t>
            </a:r>
            <a:r>
              <a:rPr lang="it-IT" sz="1200" dirty="0" smtClean="0"/>
              <a:t>. Allego </a:t>
            </a:r>
            <a:r>
              <a:rPr lang="it-IT" sz="1200" dirty="0"/>
              <a:t>uno stralcio dell'aerofotogrammetria della zona di Colle </a:t>
            </a:r>
            <a:r>
              <a:rPr lang="it-IT" sz="1200" dirty="0" err="1"/>
              <a:t>Maiola</a:t>
            </a:r>
            <a:r>
              <a:rPr lang="it-IT" sz="1200" dirty="0"/>
              <a:t> dove si evidenziano quattro delle cinque depressioni presenti nella suddetta zona montuosa con evidenziate anche le quote altimetriche</a:t>
            </a:r>
            <a:r>
              <a:rPr lang="it-IT" sz="1200" dirty="0" smtClean="0"/>
              <a:t>. Si </a:t>
            </a:r>
            <a:r>
              <a:rPr lang="it-IT" sz="1200" dirty="0"/>
              <a:t>allega inoltre uno studio sul fenomeno effettuato dalla geologa Fabiana Scapola sulle individuazioni di aree a rischio </a:t>
            </a:r>
            <a:r>
              <a:rPr lang="it-IT" sz="1200" dirty="0" err="1"/>
              <a:t>sinkhole</a:t>
            </a:r>
            <a:r>
              <a:rPr lang="it-IT" sz="1200" dirty="0"/>
              <a:t> come per esempio il </a:t>
            </a:r>
            <a:r>
              <a:rPr lang="it-IT" sz="1200" dirty="0" smtClean="0"/>
              <a:t>Lago </a:t>
            </a:r>
            <a:r>
              <a:rPr lang="it-IT" sz="1200" dirty="0"/>
              <a:t>di Caira</a:t>
            </a:r>
            <a:r>
              <a:rPr lang="it-IT" sz="1200" dirty="0" smtClean="0"/>
              <a:t>. E</a:t>
            </a:r>
            <a:r>
              <a:rPr lang="it-IT" sz="1200" dirty="0"/>
              <a:t>' possibile consultare le carte geologiche nazionali o per il caso locale che trattasi può consultarsi su internet il link </a:t>
            </a:r>
            <a:r>
              <a:rPr lang="it-IT" sz="1200" dirty="0" err="1" smtClean="0"/>
              <a:t>fabianascapola+sinkhole</a:t>
            </a:r>
            <a:r>
              <a:rPr lang="it-IT" sz="1200" dirty="0" smtClean="0"/>
              <a:t>.</a:t>
            </a:r>
            <a:endParaRPr lang="it-IT" sz="1200" dirty="0"/>
          </a:p>
        </p:txBody>
      </p:sp>
      <p:sp>
        <p:nvSpPr>
          <p:cNvPr id="20" name="CasellaDiTesto 19"/>
          <p:cNvSpPr txBox="1"/>
          <p:nvPr/>
        </p:nvSpPr>
        <p:spPr>
          <a:xfrm>
            <a:off x="99504" y="2601779"/>
            <a:ext cx="5550022" cy="646331"/>
          </a:xfrm>
          <a:prstGeom prst="rect">
            <a:avLst/>
          </a:prstGeom>
          <a:noFill/>
        </p:spPr>
        <p:txBody>
          <a:bodyPr wrap="square" rtlCol="0">
            <a:spAutoFit/>
          </a:bodyPr>
          <a:lstStyle/>
          <a:p>
            <a:pPr algn="just"/>
            <a:r>
              <a:rPr lang="it-IT" dirty="0" smtClean="0">
                <a:solidFill>
                  <a:srgbClr val="FFC000"/>
                </a:solidFill>
              </a:rPr>
              <a:t>Geometra del Comune: </a:t>
            </a:r>
          </a:p>
          <a:p>
            <a:pPr algn="just"/>
            <a:endParaRPr lang="it-IT" dirty="0"/>
          </a:p>
        </p:txBody>
      </p:sp>
      <p:sp>
        <p:nvSpPr>
          <p:cNvPr id="6" name="CasellaDiTesto 5"/>
          <p:cNvSpPr txBox="1"/>
          <p:nvPr/>
        </p:nvSpPr>
        <p:spPr>
          <a:xfrm>
            <a:off x="6344777" y="2860623"/>
            <a:ext cx="2595551" cy="1754326"/>
          </a:xfrm>
          <a:prstGeom prst="rect">
            <a:avLst/>
          </a:prstGeom>
          <a:noFill/>
        </p:spPr>
        <p:txBody>
          <a:bodyPr wrap="square" rtlCol="0">
            <a:spAutoFit/>
          </a:bodyPr>
          <a:lstStyle/>
          <a:p>
            <a:pPr algn="just"/>
            <a:r>
              <a:rPr lang="it-IT" dirty="0" smtClean="0">
                <a:solidFill>
                  <a:srgbClr val="FFC000"/>
                </a:solidFill>
              </a:rPr>
              <a:t>Ma lo studio della geologa non si riferisce ai fori di Colle </a:t>
            </a:r>
            <a:r>
              <a:rPr lang="it-IT" dirty="0" err="1" smtClean="0">
                <a:solidFill>
                  <a:srgbClr val="FFC000"/>
                </a:solidFill>
              </a:rPr>
              <a:t>Maiola</a:t>
            </a:r>
            <a:r>
              <a:rPr lang="it-IT" dirty="0">
                <a:solidFill>
                  <a:srgbClr val="FFC000"/>
                </a:solidFill>
              </a:rPr>
              <a:t> </a:t>
            </a:r>
            <a:r>
              <a:rPr lang="it-IT" dirty="0" smtClean="0">
                <a:solidFill>
                  <a:srgbClr val="FFC000"/>
                </a:solidFill>
              </a:rPr>
              <a:t>e la mappa non dice nulla in merito a tali formazioni</a:t>
            </a:r>
            <a:endParaRPr lang="it-IT" dirty="0">
              <a:solidFill>
                <a:srgbClr val="FFC000"/>
              </a:solidFill>
            </a:endParaRPr>
          </a:p>
        </p:txBody>
      </p:sp>
      <p:sp>
        <p:nvSpPr>
          <p:cNvPr id="8" name="Freccia a destra rientrata 7"/>
          <p:cNvSpPr/>
          <p:nvPr/>
        </p:nvSpPr>
        <p:spPr>
          <a:xfrm>
            <a:off x="5840550" y="3248110"/>
            <a:ext cx="400689" cy="877720"/>
          </a:xfrm>
          <a:prstGeom prst="notch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a:p>
        </p:txBody>
      </p:sp>
      <p:sp>
        <p:nvSpPr>
          <p:cNvPr id="10" name="CasellaDiTesto 9"/>
          <p:cNvSpPr txBox="1"/>
          <p:nvPr/>
        </p:nvSpPr>
        <p:spPr>
          <a:xfrm>
            <a:off x="97202" y="5085184"/>
            <a:ext cx="8939294" cy="1200329"/>
          </a:xfrm>
          <a:prstGeom prst="rect">
            <a:avLst/>
          </a:prstGeom>
          <a:noFill/>
        </p:spPr>
        <p:txBody>
          <a:bodyPr wrap="square" rtlCol="0">
            <a:spAutoFit/>
          </a:bodyPr>
          <a:lstStyle/>
          <a:p>
            <a:pPr algn="just"/>
            <a:r>
              <a:rPr lang="it-IT" dirty="0" smtClean="0">
                <a:solidFill>
                  <a:srgbClr val="FFC000"/>
                </a:solidFill>
              </a:rPr>
              <a:t>Nel corso del mio studio dell’area di Colle </a:t>
            </a:r>
            <a:r>
              <a:rPr lang="it-IT" dirty="0" err="1" smtClean="0">
                <a:solidFill>
                  <a:srgbClr val="FFC000"/>
                </a:solidFill>
              </a:rPr>
              <a:t>Maiola</a:t>
            </a:r>
            <a:r>
              <a:rPr lang="it-IT" dirty="0" smtClean="0">
                <a:solidFill>
                  <a:srgbClr val="FFC000"/>
                </a:solidFill>
              </a:rPr>
              <a:t> ho inoltre contattato alcune sedi della Pro-Loco e di altri uffici comunali e nazionali per ottenere informazioni riguardanti tali formazioni. Nessuno mi ha mai risposto e i pochi che lo hanno fatto non sembrano conoscere minimamente ciò di cui parliamo.</a:t>
            </a:r>
            <a:endParaRPr lang="it-IT" dirty="0">
              <a:solidFill>
                <a:srgbClr val="FFC000"/>
              </a:solidFill>
            </a:endParaRPr>
          </a:p>
        </p:txBody>
      </p:sp>
      <p:sp>
        <p:nvSpPr>
          <p:cNvPr id="11" name="Rettangolo arrotondato 10"/>
          <p:cNvSpPr/>
          <p:nvPr/>
        </p:nvSpPr>
        <p:spPr>
          <a:xfrm>
            <a:off x="89210" y="5085184"/>
            <a:ext cx="8947286" cy="1200329"/>
          </a:xfrm>
          <a:prstGeom prst="roundRect">
            <a:avLst>
              <a:gd name="adj" fmla="val 7145"/>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arrotondato 22"/>
          <p:cNvSpPr/>
          <p:nvPr/>
        </p:nvSpPr>
        <p:spPr>
          <a:xfrm>
            <a:off x="6352818" y="2860623"/>
            <a:ext cx="2587509" cy="1754326"/>
          </a:xfrm>
          <a:prstGeom prst="roundRect">
            <a:avLst>
              <a:gd name="adj" fmla="val 7145"/>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539468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6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31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36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41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46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510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56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61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66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2" grpId="0"/>
      <p:bldP spid="3" grpId="0"/>
      <p:bldP spid="4" grpId="0"/>
      <p:bldP spid="20" grpId="0"/>
      <p:bldP spid="6" grpId="0"/>
      <p:bldP spid="8" grpId="0" animBg="1"/>
      <p:bldP spid="10" grpId="0"/>
      <p:bldP spid="11"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0"/>
            <a:ext cx="9144000" cy="646331"/>
          </a:xfrm>
          <a:prstGeom prst="rect">
            <a:avLst/>
          </a:prstGeom>
          <a:noFill/>
        </p:spPr>
        <p:txBody>
          <a:bodyPr wrap="square" rtlCol="0">
            <a:spAutoFit/>
          </a:bodyPr>
          <a:lstStyle/>
          <a:p>
            <a:pPr algn="ctr"/>
            <a:r>
              <a:rPr lang="it-IT" sz="3600" dirty="0" smtClean="0">
                <a:solidFill>
                  <a:srgbClr val="FFC000"/>
                </a:solidFill>
              </a:rPr>
              <a:t>Dati Ufficiali</a:t>
            </a:r>
            <a:endParaRPr lang="it-IT" sz="3600" dirty="0">
              <a:solidFill>
                <a:srgbClr val="FFC000"/>
              </a:solidFill>
            </a:endParaRPr>
          </a:p>
        </p:txBody>
      </p:sp>
      <p:cxnSp>
        <p:nvCxnSpPr>
          <p:cNvPr id="9" name="Connettore 1 8"/>
          <p:cNvCxnSpPr/>
          <p:nvPr/>
        </p:nvCxnSpPr>
        <p:spPr>
          <a:xfrm>
            <a:off x="2242440" y="5926250"/>
            <a:ext cx="1512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3028504" y="5236150"/>
            <a:ext cx="0" cy="1368152"/>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e 18"/>
          <p:cNvSpPr/>
          <p:nvPr/>
        </p:nvSpPr>
        <p:spPr>
          <a:xfrm>
            <a:off x="2847071" y="5755196"/>
            <a:ext cx="360040" cy="36004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3754608" y="5735560"/>
            <a:ext cx="2064218" cy="369332"/>
          </a:xfrm>
          <a:prstGeom prst="rect">
            <a:avLst/>
          </a:prstGeom>
          <a:noFill/>
        </p:spPr>
        <p:txBody>
          <a:bodyPr wrap="square" rtlCol="0">
            <a:spAutoFit/>
          </a:bodyPr>
          <a:lstStyle/>
          <a:p>
            <a:r>
              <a:rPr lang="it-IT" dirty="0" smtClean="0">
                <a:solidFill>
                  <a:srgbClr val="00B0F0"/>
                </a:solidFill>
              </a:rPr>
              <a:t>Polo Nord Celeste</a:t>
            </a:r>
            <a:endParaRPr lang="it-IT" dirty="0">
              <a:solidFill>
                <a:srgbClr val="00B0F0"/>
              </a:solidFill>
            </a:endParaRPr>
          </a:p>
        </p:txBody>
      </p:sp>
      <p:sp>
        <p:nvSpPr>
          <p:cNvPr id="25" name="Ovale 24"/>
          <p:cNvSpPr/>
          <p:nvPr/>
        </p:nvSpPr>
        <p:spPr>
          <a:xfrm>
            <a:off x="6087431" y="5784499"/>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p:nvPr/>
        </p:nvSpPr>
        <p:spPr>
          <a:xfrm>
            <a:off x="6239831" y="5936899"/>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6371915" y="5829946"/>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a:off x="6676715" y="5950316"/>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p:cNvSpPr/>
          <p:nvPr/>
        </p:nvSpPr>
        <p:spPr>
          <a:xfrm>
            <a:off x="6843439" y="5782234"/>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8" name="Connettore 2 27"/>
          <p:cNvCxnSpPr/>
          <p:nvPr/>
        </p:nvCxnSpPr>
        <p:spPr>
          <a:xfrm flipH="1" flipV="1">
            <a:off x="6437957" y="5211440"/>
            <a:ext cx="83486" cy="466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V="1">
            <a:off x="6437957" y="6115237"/>
            <a:ext cx="102104" cy="5731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6445859" y="1312295"/>
            <a:ext cx="2595551" cy="2800767"/>
          </a:xfrm>
          <a:prstGeom prst="rect">
            <a:avLst/>
          </a:prstGeom>
          <a:noFill/>
        </p:spPr>
        <p:txBody>
          <a:bodyPr wrap="square" rtlCol="0">
            <a:spAutoFit/>
          </a:bodyPr>
          <a:lstStyle/>
          <a:p>
            <a:pPr algn="just"/>
            <a:r>
              <a:rPr lang="it-IT" sz="1600" dirty="0">
                <a:solidFill>
                  <a:srgbClr val="FFC000"/>
                </a:solidFill>
              </a:rPr>
              <a:t>Cartina dell'ISPRA dove si evidenzia la presenza di </a:t>
            </a:r>
            <a:r>
              <a:rPr lang="it-IT" sz="1600" dirty="0" err="1">
                <a:solidFill>
                  <a:srgbClr val="FFC000"/>
                </a:solidFill>
              </a:rPr>
              <a:t>sinkhole</a:t>
            </a:r>
            <a:r>
              <a:rPr lang="it-IT" sz="1600" dirty="0">
                <a:solidFill>
                  <a:srgbClr val="FFC000"/>
                </a:solidFill>
              </a:rPr>
              <a:t> localizzati a ridosso dell'area del basso Lazio. I punti neri evidenziano la presenza dei </a:t>
            </a:r>
            <a:r>
              <a:rPr lang="it-IT" sz="1600" dirty="0" err="1">
                <a:solidFill>
                  <a:srgbClr val="FFC000"/>
                </a:solidFill>
              </a:rPr>
              <a:t>sinkhole</a:t>
            </a:r>
            <a:r>
              <a:rPr lang="it-IT" sz="1600" dirty="0">
                <a:solidFill>
                  <a:srgbClr val="FFC000"/>
                </a:solidFill>
              </a:rPr>
              <a:t>, mentre il quadrato tratteggiato </a:t>
            </a:r>
            <a:r>
              <a:rPr lang="it-IT" sz="1600" dirty="0" smtClean="0">
                <a:solidFill>
                  <a:srgbClr val="FFC000"/>
                </a:solidFill>
              </a:rPr>
              <a:t>mette in evidenza l’area </a:t>
            </a:r>
            <a:r>
              <a:rPr lang="it-IT" sz="1600" dirty="0">
                <a:solidFill>
                  <a:srgbClr val="FFC000"/>
                </a:solidFill>
              </a:rPr>
              <a:t>dove sono presenti i fori di Colle </a:t>
            </a:r>
            <a:r>
              <a:rPr lang="it-IT" sz="1600" dirty="0" err="1">
                <a:solidFill>
                  <a:srgbClr val="FFC000"/>
                </a:solidFill>
              </a:rPr>
              <a:t>Maiola</a:t>
            </a:r>
            <a:r>
              <a:rPr lang="it-IT" sz="1600" dirty="0">
                <a:solidFill>
                  <a:srgbClr val="FFC000"/>
                </a:solidFill>
              </a:rPr>
              <a:t>.</a:t>
            </a:r>
          </a:p>
        </p:txBody>
      </p:sp>
      <p:sp>
        <p:nvSpPr>
          <p:cNvPr id="8" name="Freccia a destra rientrata 7"/>
          <p:cNvSpPr/>
          <p:nvPr/>
        </p:nvSpPr>
        <p:spPr>
          <a:xfrm>
            <a:off x="5979514" y="2273819"/>
            <a:ext cx="400689" cy="877720"/>
          </a:xfrm>
          <a:prstGeom prst="notch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a:p>
        </p:txBody>
      </p:sp>
      <p:pic>
        <p:nvPicPr>
          <p:cNvPr id="1026" name="Immag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655745"/>
            <a:ext cx="5639315" cy="411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arrotondato 9"/>
          <p:cNvSpPr/>
          <p:nvPr/>
        </p:nvSpPr>
        <p:spPr>
          <a:xfrm>
            <a:off x="2998524" y="2420887"/>
            <a:ext cx="756084" cy="730651"/>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179511" y="4769614"/>
            <a:ext cx="5639315" cy="307777"/>
          </a:xfrm>
          <a:prstGeom prst="rect">
            <a:avLst/>
          </a:prstGeom>
        </p:spPr>
        <p:txBody>
          <a:bodyPr wrap="square">
            <a:spAutoFit/>
          </a:bodyPr>
          <a:lstStyle/>
          <a:p>
            <a:pPr algn="ctr"/>
            <a:r>
              <a:rPr lang="it-IT" sz="1400" dirty="0"/>
              <a:t>Istituto Superiore per la Protezione e la Ricerca </a:t>
            </a:r>
            <a:r>
              <a:rPr lang="it-IT" sz="1400" dirty="0" smtClean="0"/>
              <a:t>Ambientale - 2011</a:t>
            </a:r>
            <a:endParaRPr lang="it-IT" sz="1400" dirty="0"/>
          </a:p>
        </p:txBody>
      </p:sp>
      <p:sp>
        <p:nvSpPr>
          <p:cNvPr id="12" name="Freccia in giù 11"/>
          <p:cNvSpPr/>
          <p:nvPr/>
        </p:nvSpPr>
        <p:spPr>
          <a:xfrm>
            <a:off x="7648952" y="4337566"/>
            <a:ext cx="360040" cy="432048"/>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13" name="CasellaDiTesto 12"/>
          <p:cNvSpPr txBox="1"/>
          <p:nvPr/>
        </p:nvSpPr>
        <p:spPr>
          <a:xfrm>
            <a:off x="6909481" y="4923502"/>
            <a:ext cx="1838983" cy="646331"/>
          </a:xfrm>
          <a:prstGeom prst="rect">
            <a:avLst/>
          </a:prstGeom>
          <a:noFill/>
        </p:spPr>
        <p:txBody>
          <a:bodyPr wrap="square" rtlCol="0">
            <a:spAutoFit/>
          </a:bodyPr>
          <a:lstStyle/>
          <a:p>
            <a:pPr algn="ctr"/>
            <a:r>
              <a:rPr lang="it-IT" dirty="0" smtClean="0">
                <a:solidFill>
                  <a:srgbClr val="FFC000"/>
                </a:solidFill>
              </a:rPr>
              <a:t>Non sono dei </a:t>
            </a:r>
            <a:r>
              <a:rPr lang="it-IT" dirty="0" err="1" smtClean="0">
                <a:solidFill>
                  <a:srgbClr val="FFC000"/>
                </a:solidFill>
              </a:rPr>
              <a:t>Sinkhole</a:t>
            </a:r>
            <a:endParaRPr lang="it-IT" dirty="0">
              <a:solidFill>
                <a:srgbClr val="FFC000"/>
              </a:solidFill>
            </a:endParaRPr>
          </a:p>
        </p:txBody>
      </p:sp>
    </p:spTree>
    <p:extLst>
      <p:ext uri="{BB962C8B-B14F-4D97-AF65-F5344CB8AC3E}">
        <p14:creationId xmlns:p14="http://schemas.microsoft.com/office/powerpoint/2010/main" val="33130068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46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51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56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61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1" grpId="0"/>
      <p:bldP spid="25" grpId="0" animBg="1"/>
      <p:bldP spid="29" grpId="0" animBg="1"/>
      <p:bldP spid="30" grpId="0" animBg="1"/>
      <p:bldP spid="31" grpId="0" animBg="1"/>
      <p:bldP spid="32" grpId="0" animBg="1"/>
      <p:bldP spid="6" grpId="0"/>
      <p:bldP spid="8" grpId="0" animBg="1"/>
      <p:bldP spid="10" grpId="0" animBg="1"/>
      <p:bldP spid="11" grpId="0"/>
      <p:bldP spid="12"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0"/>
            <a:ext cx="9144000" cy="646331"/>
          </a:xfrm>
          <a:prstGeom prst="rect">
            <a:avLst/>
          </a:prstGeom>
          <a:noFill/>
        </p:spPr>
        <p:txBody>
          <a:bodyPr wrap="square" rtlCol="0">
            <a:spAutoFit/>
          </a:bodyPr>
          <a:lstStyle/>
          <a:p>
            <a:pPr algn="ctr"/>
            <a:r>
              <a:rPr lang="it-IT" sz="3600" dirty="0" smtClean="0">
                <a:solidFill>
                  <a:srgbClr val="FFC000"/>
                </a:solidFill>
              </a:rPr>
              <a:t>Dati Ufficiali</a:t>
            </a:r>
            <a:endParaRPr lang="it-IT" sz="3600" dirty="0">
              <a:solidFill>
                <a:srgbClr val="FFC000"/>
              </a:solidFill>
            </a:endParaRPr>
          </a:p>
        </p:txBody>
      </p:sp>
      <p:cxnSp>
        <p:nvCxnSpPr>
          <p:cNvPr id="9" name="Connettore 1 8"/>
          <p:cNvCxnSpPr/>
          <p:nvPr/>
        </p:nvCxnSpPr>
        <p:spPr>
          <a:xfrm>
            <a:off x="2242440" y="5926250"/>
            <a:ext cx="1512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3028504" y="5236150"/>
            <a:ext cx="0" cy="1368152"/>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e 18"/>
          <p:cNvSpPr/>
          <p:nvPr/>
        </p:nvSpPr>
        <p:spPr>
          <a:xfrm>
            <a:off x="2847071" y="5755196"/>
            <a:ext cx="360040" cy="36004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3754608" y="5735560"/>
            <a:ext cx="2064218" cy="369332"/>
          </a:xfrm>
          <a:prstGeom prst="rect">
            <a:avLst/>
          </a:prstGeom>
          <a:noFill/>
        </p:spPr>
        <p:txBody>
          <a:bodyPr wrap="square" rtlCol="0">
            <a:spAutoFit/>
          </a:bodyPr>
          <a:lstStyle/>
          <a:p>
            <a:r>
              <a:rPr lang="it-IT" dirty="0" smtClean="0">
                <a:solidFill>
                  <a:srgbClr val="00B0F0"/>
                </a:solidFill>
              </a:rPr>
              <a:t>Polo Nord Celeste</a:t>
            </a:r>
            <a:endParaRPr lang="it-IT" dirty="0">
              <a:solidFill>
                <a:srgbClr val="00B0F0"/>
              </a:solidFill>
            </a:endParaRPr>
          </a:p>
        </p:txBody>
      </p:sp>
      <p:sp>
        <p:nvSpPr>
          <p:cNvPr id="25" name="Ovale 24"/>
          <p:cNvSpPr/>
          <p:nvPr/>
        </p:nvSpPr>
        <p:spPr>
          <a:xfrm>
            <a:off x="6087431" y="5784499"/>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p:nvPr/>
        </p:nvSpPr>
        <p:spPr>
          <a:xfrm>
            <a:off x="6239831" y="5936899"/>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6371915" y="5829946"/>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a:off x="6676715" y="5950316"/>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p:cNvSpPr/>
          <p:nvPr/>
        </p:nvSpPr>
        <p:spPr>
          <a:xfrm>
            <a:off x="6843439" y="5782234"/>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8" name="Connettore 2 27"/>
          <p:cNvCxnSpPr/>
          <p:nvPr/>
        </p:nvCxnSpPr>
        <p:spPr>
          <a:xfrm flipH="1" flipV="1">
            <a:off x="6437957" y="5211440"/>
            <a:ext cx="83486" cy="466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V="1">
            <a:off x="6437957" y="6115237"/>
            <a:ext cx="102104" cy="5731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Immagine 1" descr="http://s.hswstatic.com/gif/sinkhol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38466"/>
            <a:ext cx="4027391" cy="26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magine 2" descr="http://www.nwtpas.ca/gallery/Vermillion-Creek-sinkhole_Alicia-Korpa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8356" y="1138466"/>
            <a:ext cx="3928801" cy="26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467544" y="3933056"/>
            <a:ext cx="8239613" cy="369332"/>
          </a:xfrm>
          <a:prstGeom prst="rect">
            <a:avLst/>
          </a:prstGeom>
          <a:noFill/>
        </p:spPr>
        <p:txBody>
          <a:bodyPr wrap="square" rtlCol="0">
            <a:spAutoFit/>
          </a:bodyPr>
          <a:lstStyle/>
          <a:p>
            <a:pPr algn="ctr"/>
            <a:r>
              <a:rPr lang="it-IT" dirty="0" err="1" smtClean="0"/>
              <a:t>Sinkhole</a:t>
            </a:r>
            <a:endParaRPr lang="it-IT" dirty="0"/>
          </a:p>
        </p:txBody>
      </p:sp>
    </p:spTree>
    <p:extLst>
      <p:ext uri="{BB962C8B-B14F-4D97-AF65-F5344CB8AC3E}">
        <p14:creationId xmlns:p14="http://schemas.microsoft.com/office/powerpoint/2010/main" val="39436118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500"/>
                                        <p:tgtEl>
                                          <p:spTgt spid="307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1" grpId="0"/>
      <p:bldP spid="25" grpId="0" animBg="1"/>
      <p:bldP spid="29" grpId="0" animBg="1"/>
      <p:bldP spid="30" grpId="0" animBg="1"/>
      <p:bldP spid="31" grpId="0" animBg="1"/>
      <p:bldP spid="32"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t>Esempi di Opere Plastiche Megalitiche</a:t>
            </a:r>
            <a:endParaRPr lang="it-IT" sz="3600" dirty="0"/>
          </a:p>
        </p:txBody>
      </p:sp>
      <p:pic>
        <p:nvPicPr>
          <p:cNvPr id="2050" name="Picture 2" descr="Uomo Civetta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4704"/>
            <a:ext cx="9144001" cy="609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1" y="6309320"/>
            <a:ext cx="9144001" cy="369332"/>
          </a:xfrm>
          <a:prstGeom prst="rect">
            <a:avLst/>
          </a:prstGeom>
          <a:noFill/>
        </p:spPr>
        <p:txBody>
          <a:bodyPr wrap="square" rtlCol="0">
            <a:spAutoFit/>
          </a:bodyPr>
          <a:lstStyle/>
          <a:p>
            <a:r>
              <a:rPr lang="it-IT" dirty="0" smtClean="0"/>
              <a:t>Perù – Piana di Nazca – Uomo Civetta</a:t>
            </a:r>
            <a:endParaRPr lang="it-IT" dirty="0"/>
          </a:p>
        </p:txBody>
      </p:sp>
    </p:spTree>
    <p:extLst>
      <p:ext uri="{BB962C8B-B14F-4D97-AF65-F5344CB8AC3E}">
        <p14:creationId xmlns:p14="http://schemas.microsoft.com/office/powerpoint/2010/main" val="3512928911"/>
      </p:ext>
    </p:extLst>
  </p:cSld>
  <p:clrMapOvr>
    <a:masterClrMapping/>
  </p:clrMapOvr>
  <mc:AlternateContent xmlns:mc="http://schemas.openxmlformats.org/markup-compatibility/2006">
    <mc:Choice xmlns:p14="http://schemas.microsoft.com/office/powerpoint/2010/main" Requires="p14">
      <p:transition spd="slow" p14:dur="1400" advTm="9175">
        <p14:doors dir="vert"/>
      </p:transition>
    </mc:Choice>
    <mc:Fallback>
      <p:transition spd="slow" advTm="91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0"/>
            <a:ext cx="9144000" cy="646331"/>
          </a:xfrm>
          <a:prstGeom prst="rect">
            <a:avLst/>
          </a:prstGeom>
          <a:noFill/>
        </p:spPr>
        <p:txBody>
          <a:bodyPr wrap="square" rtlCol="0">
            <a:spAutoFit/>
          </a:bodyPr>
          <a:lstStyle/>
          <a:p>
            <a:pPr algn="ctr"/>
            <a:r>
              <a:rPr lang="it-IT" sz="3600" dirty="0" smtClean="0">
                <a:solidFill>
                  <a:srgbClr val="FFC000"/>
                </a:solidFill>
              </a:rPr>
              <a:t>Dati Ufficiali</a:t>
            </a:r>
            <a:endParaRPr lang="it-IT" sz="3600" dirty="0">
              <a:solidFill>
                <a:srgbClr val="FFC000"/>
              </a:solidFill>
            </a:endParaRPr>
          </a:p>
        </p:txBody>
      </p:sp>
      <p:pic>
        <p:nvPicPr>
          <p:cNvPr id="3074" name="Immagine 1" descr="http://s.hswstatic.com/gif/sinkhol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73785"/>
            <a:ext cx="2850689" cy="185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magine 2" descr="http://www.nwtpas.ca/gallery/Vermillion-Creek-sinkhole_Alicia-Korpa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673785"/>
            <a:ext cx="2780905" cy="185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179512" y="2546261"/>
            <a:ext cx="2871097" cy="369332"/>
          </a:xfrm>
          <a:prstGeom prst="rect">
            <a:avLst/>
          </a:prstGeom>
          <a:noFill/>
        </p:spPr>
        <p:txBody>
          <a:bodyPr wrap="square" rtlCol="0">
            <a:spAutoFit/>
          </a:bodyPr>
          <a:lstStyle/>
          <a:p>
            <a:pPr algn="ctr"/>
            <a:r>
              <a:rPr lang="it-IT" dirty="0" err="1" smtClean="0"/>
              <a:t>Sinkhole</a:t>
            </a:r>
            <a:endParaRPr lang="it-IT" dirty="0"/>
          </a:p>
        </p:txBody>
      </p:sp>
      <p:sp>
        <p:nvSpPr>
          <p:cNvPr id="17" name="CasellaDiTesto 16"/>
          <p:cNvSpPr txBox="1"/>
          <p:nvPr/>
        </p:nvSpPr>
        <p:spPr>
          <a:xfrm>
            <a:off x="6156176" y="2546261"/>
            <a:ext cx="2780905" cy="369332"/>
          </a:xfrm>
          <a:prstGeom prst="rect">
            <a:avLst/>
          </a:prstGeom>
          <a:noFill/>
        </p:spPr>
        <p:txBody>
          <a:bodyPr wrap="square" rtlCol="0">
            <a:spAutoFit/>
          </a:bodyPr>
          <a:lstStyle/>
          <a:p>
            <a:pPr algn="ctr"/>
            <a:r>
              <a:rPr lang="it-IT" dirty="0" err="1" smtClean="0"/>
              <a:t>Sinkhole</a:t>
            </a:r>
            <a:endParaRPr lang="it-IT" dirty="0"/>
          </a:p>
        </p:txBody>
      </p:sp>
      <p:pic>
        <p:nvPicPr>
          <p:cNvPr id="5122" name="Picture 2" descr="montecassino area off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938" y="2915593"/>
            <a:ext cx="6332009" cy="374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1400937" y="6268633"/>
            <a:ext cx="6332009" cy="369332"/>
          </a:xfrm>
          <a:prstGeom prst="rect">
            <a:avLst/>
          </a:prstGeom>
          <a:noFill/>
        </p:spPr>
        <p:txBody>
          <a:bodyPr wrap="square" rtlCol="0">
            <a:spAutoFit/>
          </a:bodyPr>
          <a:lstStyle/>
          <a:p>
            <a:pPr algn="ctr"/>
            <a:r>
              <a:rPr lang="it-IT" dirty="0" smtClean="0"/>
              <a:t>Fori di Colle </a:t>
            </a:r>
            <a:r>
              <a:rPr lang="it-IT" dirty="0" err="1" smtClean="0"/>
              <a:t>Maiola</a:t>
            </a:r>
            <a:endParaRPr lang="it-IT" dirty="0"/>
          </a:p>
        </p:txBody>
      </p:sp>
      <p:sp>
        <p:nvSpPr>
          <p:cNvPr id="4" name="CasellaDiTesto 3"/>
          <p:cNvSpPr txBox="1"/>
          <p:nvPr/>
        </p:nvSpPr>
        <p:spPr>
          <a:xfrm>
            <a:off x="3623429" y="5068304"/>
            <a:ext cx="1887024" cy="1200329"/>
          </a:xfrm>
          <a:prstGeom prst="rect">
            <a:avLst/>
          </a:prstGeom>
          <a:noFill/>
        </p:spPr>
        <p:txBody>
          <a:bodyPr wrap="square" rtlCol="0">
            <a:spAutoFit/>
          </a:bodyPr>
          <a:lstStyle/>
          <a:p>
            <a:pPr algn="ctr"/>
            <a:r>
              <a:rPr lang="it-IT" dirty="0" smtClean="0">
                <a:solidFill>
                  <a:srgbClr val="FFC000"/>
                </a:solidFill>
              </a:rPr>
              <a:t>Essi somigliano più a dei crateri che a dei </a:t>
            </a:r>
            <a:r>
              <a:rPr lang="it-IT" dirty="0" err="1" smtClean="0">
                <a:solidFill>
                  <a:srgbClr val="FFC000"/>
                </a:solidFill>
              </a:rPr>
              <a:t>Sinkhole</a:t>
            </a:r>
            <a:endParaRPr lang="it-IT" dirty="0">
              <a:solidFill>
                <a:srgbClr val="FFC000"/>
              </a:solidFill>
            </a:endParaRPr>
          </a:p>
        </p:txBody>
      </p:sp>
    </p:spTree>
    <p:extLst>
      <p:ext uri="{BB962C8B-B14F-4D97-AF65-F5344CB8AC3E}">
        <p14:creationId xmlns:p14="http://schemas.microsoft.com/office/powerpoint/2010/main" val="21302191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500"/>
                                        <p:tgtEl>
                                          <p:spTgt spid="307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122"/>
                                        </p:tgtEl>
                                        <p:attrNameLst>
                                          <p:attrName>style.visibility</p:attrName>
                                        </p:attrNameLst>
                                      </p:cBhvr>
                                      <p:to>
                                        <p:strVal val="visible"/>
                                      </p:to>
                                    </p:set>
                                    <p:animEffect transition="in" filter="fade">
                                      <p:cBhvr>
                                        <p:cTn id="27" dur="500"/>
                                        <p:tgtEl>
                                          <p:spTgt spid="51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7" grpId="0"/>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0"/>
            <a:ext cx="9144000" cy="646331"/>
          </a:xfrm>
          <a:prstGeom prst="rect">
            <a:avLst/>
          </a:prstGeom>
          <a:noFill/>
        </p:spPr>
        <p:txBody>
          <a:bodyPr wrap="square" rtlCol="0">
            <a:spAutoFit/>
          </a:bodyPr>
          <a:lstStyle/>
          <a:p>
            <a:pPr algn="ctr"/>
            <a:r>
              <a:rPr lang="it-IT" sz="3600" dirty="0" smtClean="0">
                <a:solidFill>
                  <a:srgbClr val="FFC000"/>
                </a:solidFill>
              </a:rPr>
              <a:t>Dati Ufficiali</a:t>
            </a:r>
            <a:endParaRPr lang="it-IT" sz="3600" dirty="0">
              <a:solidFill>
                <a:srgbClr val="FFC000"/>
              </a:solidFill>
            </a:endParaRPr>
          </a:p>
        </p:txBody>
      </p:sp>
      <p:pic>
        <p:nvPicPr>
          <p:cNvPr id="3074" name="Immagine 1" descr="http://s.hswstatic.com/gif/sinkhol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138466"/>
            <a:ext cx="2739566" cy="178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magine 2" descr="http://www.nwtpas.ca/gallery/Vermillion-Creek-sinkhole_Alicia-Korpa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151" y="4046414"/>
            <a:ext cx="2739566" cy="183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3948164" y="4077072"/>
            <a:ext cx="4765859" cy="830997"/>
          </a:xfrm>
          <a:prstGeom prst="rect">
            <a:avLst/>
          </a:prstGeom>
        </p:spPr>
        <p:txBody>
          <a:bodyPr wrap="square">
            <a:spAutoFit/>
          </a:bodyPr>
          <a:lstStyle/>
          <a:p>
            <a:pPr algn="just"/>
            <a:r>
              <a:rPr lang="it-IT" sz="1600" dirty="0" smtClean="0"/>
              <a:t>Tabella degli </a:t>
            </a:r>
            <a:r>
              <a:rPr lang="it-IT" sz="1600" dirty="0"/>
              <a:t>avvallamenti determinati da fenomeni freatici secondo lo studio dell'ISPRA (anno 2011</a:t>
            </a:r>
            <a:r>
              <a:rPr lang="it-IT" sz="1600" dirty="0" smtClean="0"/>
              <a:t>). Nell’elenco non sono indicati i fori di Colle </a:t>
            </a:r>
            <a:r>
              <a:rPr lang="it-IT" sz="1600" dirty="0" err="1" smtClean="0"/>
              <a:t>Maiola</a:t>
            </a:r>
            <a:r>
              <a:rPr lang="it-IT" sz="1600" dirty="0" smtClean="0"/>
              <a:t>.</a:t>
            </a:r>
            <a:endParaRPr lang="it-IT" sz="1600"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8164" y="1138467"/>
            <a:ext cx="4765859" cy="293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9520" y="5229200"/>
            <a:ext cx="3043145" cy="108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480151" y="3140968"/>
            <a:ext cx="2726960" cy="646331"/>
          </a:xfrm>
          <a:prstGeom prst="rect">
            <a:avLst/>
          </a:prstGeom>
          <a:noFill/>
        </p:spPr>
        <p:txBody>
          <a:bodyPr wrap="square" rtlCol="0">
            <a:spAutoFit/>
          </a:bodyPr>
          <a:lstStyle/>
          <a:p>
            <a:pPr algn="ctr"/>
            <a:r>
              <a:rPr lang="it-IT" dirty="0" smtClean="0">
                <a:solidFill>
                  <a:srgbClr val="FFC000"/>
                </a:solidFill>
              </a:rPr>
              <a:t>Alcuni </a:t>
            </a:r>
            <a:r>
              <a:rPr lang="it-IT" dirty="0" err="1" smtClean="0">
                <a:solidFill>
                  <a:srgbClr val="FFC000"/>
                </a:solidFill>
              </a:rPr>
              <a:t>sinkhole</a:t>
            </a:r>
            <a:r>
              <a:rPr lang="it-IT" dirty="0" smtClean="0">
                <a:solidFill>
                  <a:srgbClr val="FFC000"/>
                </a:solidFill>
              </a:rPr>
              <a:t> osservati in alcune parti del globo</a:t>
            </a:r>
            <a:endParaRPr lang="it-IT" dirty="0">
              <a:solidFill>
                <a:srgbClr val="FFC000"/>
              </a:solidFill>
            </a:endParaRPr>
          </a:p>
        </p:txBody>
      </p:sp>
    </p:spTree>
    <p:extLst>
      <p:ext uri="{BB962C8B-B14F-4D97-AF65-F5344CB8AC3E}">
        <p14:creationId xmlns:p14="http://schemas.microsoft.com/office/powerpoint/2010/main" val="23112583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500"/>
                                        <p:tgtEl>
                                          <p:spTgt spid="307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099"/>
                                        </p:tgtEl>
                                        <p:attrNameLst>
                                          <p:attrName>style.visibility</p:attrName>
                                        </p:attrNameLst>
                                      </p:cBhvr>
                                      <p:to>
                                        <p:strVal val="visible"/>
                                      </p:to>
                                    </p:set>
                                    <p:animEffect transition="in" filter="fade">
                                      <p:cBhvr>
                                        <p:cTn id="23" dur="500"/>
                                        <p:tgtEl>
                                          <p:spTgt spid="409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100"/>
                                        </p:tgtEl>
                                        <p:attrNameLst>
                                          <p:attrName>style.visibility</p:attrName>
                                        </p:attrNameLst>
                                      </p:cBhvr>
                                      <p:to>
                                        <p:strVal val="visible"/>
                                      </p:to>
                                    </p:set>
                                    <p:animEffect transition="in" filter="fade">
                                      <p:cBhvr>
                                        <p:cTn id="31"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0"/>
            <a:ext cx="9144000" cy="646331"/>
          </a:xfrm>
          <a:prstGeom prst="rect">
            <a:avLst/>
          </a:prstGeom>
          <a:noFill/>
        </p:spPr>
        <p:txBody>
          <a:bodyPr wrap="square" rtlCol="0">
            <a:spAutoFit/>
          </a:bodyPr>
          <a:lstStyle/>
          <a:p>
            <a:pPr algn="ctr"/>
            <a:r>
              <a:rPr lang="it-IT" sz="3600" dirty="0" smtClean="0">
                <a:solidFill>
                  <a:srgbClr val="FFC000"/>
                </a:solidFill>
              </a:rPr>
              <a:t>Localizzazione dei fori</a:t>
            </a:r>
            <a:endParaRPr lang="it-IT" sz="3600" dirty="0">
              <a:solidFill>
                <a:srgbClr val="FFC000"/>
              </a:solidFill>
            </a:endParaRPr>
          </a:p>
        </p:txBody>
      </p:sp>
      <p:cxnSp>
        <p:nvCxnSpPr>
          <p:cNvPr id="9" name="Connettore 1 8"/>
          <p:cNvCxnSpPr/>
          <p:nvPr/>
        </p:nvCxnSpPr>
        <p:spPr>
          <a:xfrm>
            <a:off x="2242440" y="5926250"/>
            <a:ext cx="1512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3028504" y="5236150"/>
            <a:ext cx="0" cy="1368152"/>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e 18"/>
          <p:cNvSpPr/>
          <p:nvPr/>
        </p:nvSpPr>
        <p:spPr>
          <a:xfrm>
            <a:off x="2847071" y="5755196"/>
            <a:ext cx="360040" cy="36004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3754608" y="5735560"/>
            <a:ext cx="2064218" cy="369332"/>
          </a:xfrm>
          <a:prstGeom prst="rect">
            <a:avLst/>
          </a:prstGeom>
          <a:noFill/>
        </p:spPr>
        <p:txBody>
          <a:bodyPr wrap="square" rtlCol="0">
            <a:spAutoFit/>
          </a:bodyPr>
          <a:lstStyle/>
          <a:p>
            <a:r>
              <a:rPr lang="it-IT" dirty="0" smtClean="0">
                <a:solidFill>
                  <a:srgbClr val="00B0F0"/>
                </a:solidFill>
              </a:rPr>
              <a:t>Polo Nord Celeste</a:t>
            </a:r>
            <a:endParaRPr lang="it-IT" dirty="0">
              <a:solidFill>
                <a:srgbClr val="00B0F0"/>
              </a:solidFill>
            </a:endParaRPr>
          </a:p>
        </p:txBody>
      </p:sp>
      <p:sp>
        <p:nvSpPr>
          <p:cNvPr id="25" name="Ovale 24"/>
          <p:cNvSpPr/>
          <p:nvPr/>
        </p:nvSpPr>
        <p:spPr>
          <a:xfrm>
            <a:off x="6087431" y="5784499"/>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p:nvPr/>
        </p:nvSpPr>
        <p:spPr>
          <a:xfrm>
            <a:off x="6239831" y="5936899"/>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6371915" y="5829946"/>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a:off x="6676715" y="5950316"/>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p:cNvSpPr/>
          <p:nvPr/>
        </p:nvSpPr>
        <p:spPr>
          <a:xfrm>
            <a:off x="6843439" y="5782234"/>
            <a:ext cx="132084" cy="143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8" name="Connettore 2 27"/>
          <p:cNvCxnSpPr/>
          <p:nvPr/>
        </p:nvCxnSpPr>
        <p:spPr>
          <a:xfrm flipH="1" flipV="1">
            <a:off x="6437957" y="5211440"/>
            <a:ext cx="83486" cy="466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V="1">
            <a:off x="6437957" y="6115237"/>
            <a:ext cx="102104" cy="5731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ettangolo 1"/>
          <p:cNvSpPr/>
          <p:nvPr/>
        </p:nvSpPr>
        <p:spPr>
          <a:xfrm>
            <a:off x="206704" y="646331"/>
            <a:ext cx="8757783" cy="4247317"/>
          </a:xfrm>
          <a:prstGeom prst="rect">
            <a:avLst/>
          </a:prstGeom>
        </p:spPr>
        <p:txBody>
          <a:bodyPr wrap="square">
            <a:spAutoFit/>
          </a:bodyPr>
          <a:lstStyle/>
          <a:p>
            <a:pPr lvl="0"/>
            <a:r>
              <a:rPr lang="it-IT" dirty="0" smtClean="0"/>
              <a:t>Dati Altimetrici e Diametro (Medi):</a:t>
            </a:r>
          </a:p>
          <a:p>
            <a:pPr lvl="0"/>
            <a:endParaRPr lang="it-IT" dirty="0" smtClean="0"/>
          </a:p>
          <a:p>
            <a:pPr lvl="0"/>
            <a:r>
              <a:rPr lang="it-IT" dirty="0" smtClean="0"/>
              <a:t>1) 145-175 </a:t>
            </a:r>
            <a:r>
              <a:rPr lang="it-IT" dirty="0"/>
              <a:t>m. di altitudine – Diametro: 170 m.</a:t>
            </a:r>
          </a:p>
          <a:p>
            <a:pPr lvl="0"/>
            <a:r>
              <a:rPr lang="it-IT" dirty="0" smtClean="0"/>
              <a:t>2) 225-275 </a:t>
            </a:r>
            <a:r>
              <a:rPr lang="it-IT" dirty="0"/>
              <a:t>m. di altitudine – Diametro: 173 m.</a:t>
            </a:r>
          </a:p>
          <a:p>
            <a:pPr lvl="0"/>
            <a:r>
              <a:rPr lang="it-IT" dirty="0" smtClean="0"/>
              <a:t>3) 280-325 </a:t>
            </a:r>
            <a:r>
              <a:rPr lang="it-IT" dirty="0"/>
              <a:t>m. di altitudine – Diametro: 163 m.</a:t>
            </a:r>
          </a:p>
          <a:p>
            <a:pPr lvl="0"/>
            <a:r>
              <a:rPr lang="it-IT" dirty="0" smtClean="0"/>
              <a:t>4) 345-450 </a:t>
            </a:r>
            <a:r>
              <a:rPr lang="it-IT" dirty="0"/>
              <a:t>m. di altitudine – Diametro: 242-467 m.</a:t>
            </a:r>
          </a:p>
          <a:p>
            <a:pPr lvl="0"/>
            <a:r>
              <a:rPr lang="it-IT" dirty="0" smtClean="0"/>
              <a:t>5) 425-480 </a:t>
            </a:r>
            <a:r>
              <a:rPr lang="it-IT" dirty="0"/>
              <a:t>m. di altitudine – Diametro: 249 m</a:t>
            </a:r>
            <a:r>
              <a:rPr lang="it-IT" dirty="0" smtClean="0"/>
              <a:t>.</a:t>
            </a:r>
          </a:p>
          <a:p>
            <a:pPr lvl="0"/>
            <a:endParaRPr lang="it-IT" dirty="0"/>
          </a:p>
          <a:p>
            <a:r>
              <a:rPr lang="it-IT" dirty="0"/>
              <a:t>Localizzazione GPS (Latitudine/Longitudine</a:t>
            </a:r>
            <a:r>
              <a:rPr lang="it-IT" dirty="0" smtClean="0"/>
              <a:t>):</a:t>
            </a:r>
          </a:p>
          <a:p>
            <a:endParaRPr lang="it-IT" dirty="0"/>
          </a:p>
          <a:p>
            <a:pPr lvl="0"/>
            <a:r>
              <a:rPr lang="it-IT" dirty="0" smtClean="0"/>
              <a:t>1) 41°30’04,44”N </a:t>
            </a:r>
            <a:r>
              <a:rPr lang="it-IT" dirty="0"/>
              <a:t>– 13°49’28,04”E</a:t>
            </a:r>
          </a:p>
          <a:p>
            <a:pPr lvl="0"/>
            <a:r>
              <a:rPr lang="it-IT" dirty="0" smtClean="0"/>
              <a:t>2) 41°30’17,72”N </a:t>
            </a:r>
            <a:r>
              <a:rPr lang="it-IT" dirty="0"/>
              <a:t>– 13°49’14,38”E</a:t>
            </a:r>
          </a:p>
          <a:p>
            <a:pPr lvl="0"/>
            <a:r>
              <a:rPr lang="it-IT" dirty="0" smtClean="0"/>
              <a:t>3) 41°30’11,48”N </a:t>
            </a:r>
            <a:r>
              <a:rPr lang="it-IT" dirty="0"/>
              <a:t>– 13°49’06,15”E</a:t>
            </a:r>
          </a:p>
          <a:p>
            <a:pPr lvl="0"/>
            <a:r>
              <a:rPr lang="it-IT" dirty="0" smtClean="0"/>
              <a:t>4) 41°30’28,47”N </a:t>
            </a:r>
            <a:r>
              <a:rPr lang="it-IT" dirty="0"/>
              <a:t>– 13°48’41,28”E</a:t>
            </a:r>
          </a:p>
          <a:p>
            <a:pPr lvl="0"/>
            <a:r>
              <a:rPr lang="it-IT" dirty="0" smtClean="0"/>
              <a:t>5) 41°30’21,37”N </a:t>
            </a:r>
            <a:r>
              <a:rPr lang="it-IT" dirty="0"/>
              <a:t>– 13°28’23,55”E</a:t>
            </a:r>
          </a:p>
        </p:txBody>
      </p:sp>
      <p:grpSp>
        <p:nvGrpSpPr>
          <p:cNvPr id="3" name="Group 2"/>
          <p:cNvGrpSpPr>
            <a:grpSpLocks/>
          </p:cNvGrpSpPr>
          <p:nvPr/>
        </p:nvGrpSpPr>
        <p:grpSpPr bwMode="auto">
          <a:xfrm>
            <a:off x="6472490" y="1356320"/>
            <a:ext cx="2327275" cy="2827338"/>
            <a:chOff x="1680" y="3766"/>
            <a:chExt cx="3667" cy="4454"/>
          </a:xfrm>
        </p:grpSpPr>
        <p:pic>
          <p:nvPicPr>
            <p:cNvPr id="2051" name="Picture 3" descr="line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 y="3766"/>
              <a:ext cx="3667" cy="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4"/>
            <p:cNvSpPr>
              <a:spLocks noChangeShapeType="1"/>
            </p:cNvSpPr>
            <p:nvPr/>
          </p:nvSpPr>
          <p:spPr bwMode="auto">
            <a:xfrm flipV="1">
              <a:off x="2947" y="5450"/>
              <a:ext cx="2210" cy="1893"/>
            </a:xfrm>
            <a:prstGeom prst="straightConnector1">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5"/>
            <p:cNvSpPr>
              <a:spLocks noChangeShapeType="1"/>
            </p:cNvSpPr>
            <p:nvPr/>
          </p:nvSpPr>
          <p:spPr bwMode="auto">
            <a:xfrm>
              <a:off x="3851" y="4663"/>
              <a:ext cx="1122" cy="2211"/>
            </a:xfrm>
            <a:prstGeom prst="straightConnector1">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Text Box 6"/>
            <p:cNvSpPr txBox="1">
              <a:spLocks noChangeArrowheads="1"/>
            </p:cNvSpPr>
            <p:nvPr/>
          </p:nvSpPr>
          <p:spPr bwMode="auto">
            <a:xfrm>
              <a:off x="3120" y="6975"/>
              <a:ext cx="51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1100" b="0" i="0" u="none" strike="noStrike" cap="none" normalizeH="0" baseline="0" smtClean="0">
                  <a:ln>
                    <a:noFill/>
                  </a:ln>
                  <a:solidFill>
                    <a:srgbClr val="FFFFFF"/>
                  </a:solidFill>
                  <a:effectLst/>
                  <a:latin typeface="Calibri" pitchFamily="34" charset="0"/>
                  <a:cs typeface="Arial" pitchFamily="34" charset="0"/>
                </a:rPr>
                <a:t>A</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7"/>
            <p:cNvSpPr txBox="1">
              <a:spLocks noChangeArrowheads="1"/>
            </p:cNvSpPr>
            <p:nvPr/>
          </p:nvSpPr>
          <p:spPr bwMode="auto">
            <a:xfrm>
              <a:off x="3941" y="4839"/>
              <a:ext cx="51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1100" b="0" i="0" u="none" strike="noStrike" cap="none" normalizeH="0" baseline="0" smtClean="0">
                  <a:ln>
                    <a:noFill/>
                  </a:ln>
                  <a:solidFill>
                    <a:srgbClr val="FFFFFF"/>
                  </a:solidFill>
                  <a:effectLst/>
                  <a:latin typeface="Calibri" pitchFamily="34" charset="0"/>
                  <a:cs typeface="Arial" pitchFamily="34" charset="0"/>
                </a:rPr>
                <a:t>B</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8"/>
            <p:cNvSpPr txBox="1">
              <a:spLocks noChangeArrowheads="1"/>
            </p:cNvSpPr>
            <p:nvPr/>
          </p:nvSpPr>
          <p:spPr bwMode="auto">
            <a:xfrm>
              <a:off x="4130" y="5760"/>
              <a:ext cx="51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1100" b="0" i="0" u="none" strike="noStrike" cap="none" normalizeH="0" baseline="0" smtClean="0">
                  <a:ln>
                    <a:noFill/>
                  </a:ln>
                  <a:solidFill>
                    <a:srgbClr val="FFFFFF"/>
                  </a:solidFill>
                  <a:effectLst/>
                  <a:latin typeface="Calibri" pitchFamily="34" charset="0"/>
                  <a:cs typeface="Arial" pitchFamily="34" charset="0"/>
                </a:rPr>
                <a:t>C</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8" name="CasellaDiTesto 17"/>
          <p:cNvSpPr txBox="1"/>
          <p:nvPr/>
        </p:nvSpPr>
        <p:spPr>
          <a:xfrm>
            <a:off x="7121235" y="3626950"/>
            <a:ext cx="310722" cy="369332"/>
          </a:xfrm>
          <a:prstGeom prst="rect">
            <a:avLst/>
          </a:prstGeom>
          <a:noFill/>
        </p:spPr>
        <p:txBody>
          <a:bodyPr wrap="square" rtlCol="0">
            <a:spAutoFit/>
          </a:bodyPr>
          <a:lstStyle/>
          <a:p>
            <a:r>
              <a:rPr lang="it-IT" dirty="0" smtClean="0"/>
              <a:t>1</a:t>
            </a:r>
            <a:endParaRPr lang="it-IT" dirty="0"/>
          </a:p>
        </p:txBody>
      </p:sp>
      <p:sp>
        <p:nvSpPr>
          <p:cNvPr id="33" name="CasellaDiTesto 32"/>
          <p:cNvSpPr txBox="1"/>
          <p:nvPr/>
        </p:nvSpPr>
        <p:spPr>
          <a:xfrm>
            <a:off x="7592864" y="3268640"/>
            <a:ext cx="310722" cy="369332"/>
          </a:xfrm>
          <a:prstGeom prst="rect">
            <a:avLst/>
          </a:prstGeom>
          <a:noFill/>
        </p:spPr>
        <p:txBody>
          <a:bodyPr wrap="square" rtlCol="0">
            <a:spAutoFit/>
          </a:bodyPr>
          <a:lstStyle/>
          <a:p>
            <a:r>
              <a:rPr lang="it-IT" dirty="0" smtClean="0"/>
              <a:t>2</a:t>
            </a:r>
            <a:endParaRPr lang="it-IT" dirty="0"/>
          </a:p>
        </p:txBody>
      </p:sp>
      <p:sp>
        <p:nvSpPr>
          <p:cNvPr id="34" name="CasellaDiTesto 33"/>
          <p:cNvSpPr txBox="1"/>
          <p:nvPr/>
        </p:nvSpPr>
        <p:spPr>
          <a:xfrm>
            <a:off x="7496338" y="2627479"/>
            <a:ext cx="310722" cy="369332"/>
          </a:xfrm>
          <a:prstGeom prst="rect">
            <a:avLst/>
          </a:prstGeom>
          <a:noFill/>
        </p:spPr>
        <p:txBody>
          <a:bodyPr wrap="square" rtlCol="0">
            <a:spAutoFit/>
          </a:bodyPr>
          <a:lstStyle/>
          <a:p>
            <a:r>
              <a:rPr lang="it-IT" dirty="0" smtClean="0"/>
              <a:t>3</a:t>
            </a:r>
            <a:endParaRPr lang="it-IT" dirty="0"/>
          </a:p>
        </p:txBody>
      </p:sp>
      <p:sp>
        <p:nvSpPr>
          <p:cNvPr id="35" name="CasellaDiTesto 34"/>
          <p:cNvSpPr txBox="1"/>
          <p:nvPr/>
        </p:nvSpPr>
        <p:spPr>
          <a:xfrm>
            <a:off x="8190341" y="2195572"/>
            <a:ext cx="310722" cy="369332"/>
          </a:xfrm>
          <a:prstGeom prst="rect">
            <a:avLst/>
          </a:prstGeom>
          <a:noFill/>
        </p:spPr>
        <p:txBody>
          <a:bodyPr wrap="square" rtlCol="0">
            <a:spAutoFit/>
          </a:bodyPr>
          <a:lstStyle/>
          <a:p>
            <a:r>
              <a:rPr lang="it-IT" dirty="0" smtClean="0"/>
              <a:t>4</a:t>
            </a:r>
            <a:endParaRPr lang="it-IT" dirty="0"/>
          </a:p>
        </p:txBody>
      </p:sp>
      <p:sp>
        <p:nvSpPr>
          <p:cNvPr id="37" name="CasellaDiTesto 36"/>
          <p:cNvSpPr txBox="1"/>
          <p:nvPr/>
        </p:nvSpPr>
        <p:spPr>
          <a:xfrm>
            <a:off x="7694962" y="1556391"/>
            <a:ext cx="310722" cy="369332"/>
          </a:xfrm>
          <a:prstGeom prst="rect">
            <a:avLst/>
          </a:prstGeom>
          <a:noFill/>
        </p:spPr>
        <p:txBody>
          <a:bodyPr wrap="square" rtlCol="0">
            <a:spAutoFit/>
          </a:bodyPr>
          <a:lstStyle/>
          <a:p>
            <a:r>
              <a:rPr lang="it-IT" dirty="0" smtClean="0"/>
              <a:t>5</a:t>
            </a:r>
            <a:endParaRPr lang="it-IT" dirty="0"/>
          </a:p>
        </p:txBody>
      </p:sp>
    </p:spTree>
    <p:extLst>
      <p:ext uri="{BB962C8B-B14F-4D97-AF65-F5344CB8AC3E}">
        <p14:creationId xmlns:p14="http://schemas.microsoft.com/office/powerpoint/2010/main" val="13481593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1" grpId="0"/>
      <p:bldP spid="25" grpId="0" animBg="1"/>
      <p:bldP spid="29" grpId="0" animBg="1"/>
      <p:bldP spid="30" grpId="0" animBg="1"/>
      <p:bldP spid="31" grpId="0" animBg="1"/>
      <p:bldP spid="32" grpId="0" animBg="1"/>
      <p:bldP spid="2" grpId="0"/>
      <p:bldP spid="18" grpId="0"/>
      <p:bldP spid="33" grpId="0"/>
      <p:bldP spid="34" grpId="0"/>
      <p:bldP spid="35" grpId="0"/>
      <p:bldP spid="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1"/>
            <a:ext cx="9144000" cy="646331"/>
          </a:xfrm>
          <a:prstGeom prst="rect">
            <a:avLst/>
          </a:prstGeom>
          <a:noFill/>
        </p:spPr>
        <p:txBody>
          <a:bodyPr wrap="square" rtlCol="0">
            <a:spAutoFit/>
          </a:bodyPr>
          <a:lstStyle/>
          <a:p>
            <a:pPr algn="ctr"/>
            <a:r>
              <a:rPr lang="it-IT" sz="3600" dirty="0" smtClean="0">
                <a:solidFill>
                  <a:srgbClr val="FFC000"/>
                </a:solidFill>
              </a:rPr>
              <a:t>La scoperta successiva</a:t>
            </a:r>
            <a:endParaRPr lang="it-IT" sz="3600" dirty="0">
              <a:solidFill>
                <a:srgbClr val="FFC000"/>
              </a:solidFill>
            </a:endParaRPr>
          </a:p>
        </p:txBody>
      </p:sp>
      <p:grpSp>
        <p:nvGrpSpPr>
          <p:cNvPr id="6" name="Group 2"/>
          <p:cNvGrpSpPr>
            <a:grpSpLocks/>
          </p:cNvGrpSpPr>
          <p:nvPr/>
        </p:nvGrpSpPr>
        <p:grpSpPr bwMode="auto">
          <a:xfrm>
            <a:off x="539552" y="2233611"/>
            <a:ext cx="3883025" cy="2657475"/>
            <a:chOff x="1422" y="5609"/>
            <a:chExt cx="6115" cy="4185"/>
          </a:xfrm>
        </p:grpSpPr>
        <p:cxnSp>
          <p:nvCxnSpPr>
            <p:cNvPr id="1027" name="AutoShape 3"/>
            <p:cNvCxnSpPr>
              <a:cxnSpLocks noChangeShapeType="1"/>
            </p:cNvCxnSpPr>
            <p:nvPr/>
          </p:nvCxnSpPr>
          <p:spPr bwMode="auto">
            <a:xfrm flipV="1">
              <a:off x="4230" y="5697"/>
              <a:ext cx="555" cy="195"/>
            </a:xfrm>
            <a:prstGeom prst="straightConnector1">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cxnSp>
        <p:pic>
          <p:nvPicPr>
            <p:cNvPr id="1028" name="Picture 4" descr="Colle Maiola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952" y="6209"/>
              <a:ext cx="4185" cy="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Immagin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 y="5609"/>
              <a:ext cx="2895" cy="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0" name="AutoShape 6"/>
            <p:cNvCxnSpPr>
              <a:cxnSpLocks noChangeShapeType="1"/>
            </p:cNvCxnSpPr>
            <p:nvPr/>
          </p:nvCxnSpPr>
          <p:spPr bwMode="auto">
            <a:xfrm flipV="1">
              <a:off x="2592" y="6404"/>
              <a:ext cx="600" cy="1935"/>
            </a:xfrm>
            <a:prstGeom prst="straightConnector1">
              <a:avLst/>
            </a:prstGeom>
            <a:noFill/>
            <a:ln w="9525">
              <a:solidFill>
                <a:srgbClr val="FFC000"/>
              </a:solidFill>
              <a:prstDash val="dash"/>
              <a:round/>
              <a:headEnd/>
              <a:tailEnd/>
            </a:ln>
            <a:extLst>
              <a:ext uri="{909E8E84-426E-40DD-AFC4-6F175D3DCCD1}">
                <a14:hiddenFill xmlns:a14="http://schemas.microsoft.com/office/drawing/2010/main">
                  <a:noFill/>
                </a14:hiddenFill>
              </a:ext>
            </a:extLst>
          </p:spPr>
        </p:cxnSp>
        <p:cxnSp>
          <p:nvCxnSpPr>
            <p:cNvPr id="1031" name="AutoShape 7"/>
            <p:cNvCxnSpPr>
              <a:cxnSpLocks noChangeShapeType="1"/>
            </p:cNvCxnSpPr>
            <p:nvPr/>
          </p:nvCxnSpPr>
          <p:spPr bwMode="auto">
            <a:xfrm flipV="1">
              <a:off x="5397" y="6494"/>
              <a:ext cx="1185" cy="1755"/>
            </a:xfrm>
            <a:prstGeom prst="straightConnector1">
              <a:avLst/>
            </a:prstGeom>
            <a:noFill/>
            <a:ln w="9525">
              <a:solidFill>
                <a:srgbClr val="FFC000"/>
              </a:solidFill>
              <a:prstDash val="dash"/>
              <a:round/>
              <a:headEnd/>
              <a:tailEnd/>
            </a:ln>
            <a:extLst>
              <a:ext uri="{909E8E84-426E-40DD-AFC4-6F175D3DCCD1}">
                <a14:hiddenFill xmlns:a14="http://schemas.microsoft.com/office/drawing/2010/main">
                  <a:noFill/>
                </a14:hiddenFill>
              </a:ext>
            </a:extLst>
          </p:spPr>
        </p:cxnSp>
        <p:cxnSp>
          <p:nvCxnSpPr>
            <p:cNvPr id="1032" name="AutoShape 8"/>
            <p:cNvCxnSpPr>
              <a:cxnSpLocks noChangeShapeType="1"/>
            </p:cNvCxnSpPr>
            <p:nvPr/>
          </p:nvCxnSpPr>
          <p:spPr bwMode="auto">
            <a:xfrm flipH="1" flipV="1">
              <a:off x="2907" y="7424"/>
              <a:ext cx="135" cy="225"/>
            </a:xfrm>
            <a:prstGeom prst="straightConnector1">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cxnSp>
        <p:sp>
          <p:nvSpPr>
            <p:cNvPr id="8" name="Oval 9"/>
            <p:cNvSpPr>
              <a:spLocks noChangeArrowheads="1"/>
            </p:cNvSpPr>
            <p:nvPr/>
          </p:nvSpPr>
          <p:spPr bwMode="auto">
            <a:xfrm>
              <a:off x="3072" y="6210"/>
              <a:ext cx="288" cy="269"/>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Oval 10"/>
            <p:cNvSpPr>
              <a:spLocks noChangeArrowheads="1"/>
            </p:cNvSpPr>
            <p:nvPr/>
          </p:nvSpPr>
          <p:spPr bwMode="auto">
            <a:xfrm>
              <a:off x="2607" y="6945"/>
              <a:ext cx="315" cy="33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Oval 11"/>
            <p:cNvSpPr>
              <a:spLocks noChangeArrowheads="1"/>
            </p:cNvSpPr>
            <p:nvPr/>
          </p:nvSpPr>
          <p:spPr bwMode="auto">
            <a:xfrm>
              <a:off x="3222" y="8703"/>
              <a:ext cx="288" cy="29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Oval 12"/>
            <p:cNvSpPr>
              <a:spLocks noChangeArrowheads="1"/>
            </p:cNvSpPr>
            <p:nvPr/>
          </p:nvSpPr>
          <p:spPr bwMode="auto">
            <a:xfrm>
              <a:off x="2382" y="8249"/>
              <a:ext cx="318" cy="359"/>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Oval 13"/>
            <p:cNvSpPr>
              <a:spLocks noChangeArrowheads="1"/>
            </p:cNvSpPr>
            <p:nvPr/>
          </p:nvSpPr>
          <p:spPr bwMode="auto">
            <a:xfrm>
              <a:off x="2760" y="7290"/>
              <a:ext cx="312" cy="284"/>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pic>
        <p:nvPicPr>
          <p:cNvPr id="1038" name="Picture 14" descr="Immagin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409823"/>
            <a:ext cx="38957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5"/>
          <p:cNvSpPr>
            <a:spLocks noChangeArrowheads="1"/>
          </p:cNvSpPr>
          <p:nvPr/>
        </p:nvSpPr>
        <p:spPr bwMode="auto">
          <a:xfrm>
            <a:off x="6807894" y="3398073"/>
            <a:ext cx="230187" cy="238125"/>
          </a:xfrm>
          <a:prstGeom prst="ellipse">
            <a:avLst/>
          </a:pr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CasellaDiTesto 21"/>
          <p:cNvSpPr txBox="1"/>
          <p:nvPr/>
        </p:nvSpPr>
        <p:spPr>
          <a:xfrm>
            <a:off x="179512" y="836712"/>
            <a:ext cx="8784976" cy="923330"/>
          </a:xfrm>
          <a:prstGeom prst="rect">
            <a:avLst/>
          </a:prstGeom>
          <a:noFill/>
        </p:spPr>
        <p:txBody>
          <a:bodyPr wrap="square" rtlCol="0">
            <a:spAutoFit/>
          </a:bodyPr>
          <a:lstStyle/>
          <a:p>
            <a:pPr algn="just"/>
            <a:r>
              <a:rPr lang="it-IT" dirty="0" smtClean="0"/>
              <a:t>Nel Marzo del 2015, in seguito agli studi condotti nei mesi precedenti fu chiaro come i tre fori allineati fossero orientati astronomicamente. Non era dunque un errore di realizzazione, ma era un’alterazione voluta per mantenere i tre fori orientati.</a:t>
            </a:r>
            <a:endParaRPr lang="it-IT" dirty="0"/>
          </a:p>
        </p:txBody>
      </p:sp>
      <p:sp>
        <p:nvSpPr>
          <p:cNvPr id="42" name="CasellaDiTesto 41"/>
          <p:cNvSpPr txBox="1"/>
          <p:nvPr/>
        </p:nvSpPr>
        <p:spPr>
          <a:xfrm>
            <a:off x="174455" y="5229200"/>
            <a:ext cx="8784976" cy="646331"/>
          </a:xfrm>
          <a:prstGeom prst="rect">
            <a:avLst/>
          </a:prstGeom>
          <a:noFill/>
        </p:spPr>
        <p:txBody>
          <a:bodyPr wrap="square" rtlCol="0">
            <a:spAutoFit/>
          </a:bodyPr>
          <a:lstStyle/>
          <a:p>
            <a:pPr algn="ctr"/>
            <a:r>
              <a:rPr lang="it-IT" sz="3600" dirty="0" smtClean="0"/>
              <a:t>Ma perché i tre fori sono allineati?</a:t>
            </a:r>
            <a:endParaRPr lang="it-IT" sz="3600" dirty="0"/>
          </a:p>
        </p:txBody>
      </p:sp>
    </p:spTree>
    <p:extLst>
      <p:ext uri="{BB962C8B-B14F-4D97-AF65-F5344CB8AC3E}">
        <p14:creationId xmlns:p14="http://schemas.microsoft.com/office/powerpoint/2010/main" val="33768654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31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38"/>
                                        </p:tgtEl>
                                        <p:attrNameLst>
                                          <p:attrName>style.visibility</p:attrName>
                                        </p:attrNameLst>
                                      </p:cBhvr>
                                      <p:to>
                                        <p:strVal val="visible"/>
                                      </p:to>
                                    </p:set>
                                    <p:animEffect transition="in" filter="fade">
                                      <p:cBhvr>
                                        <p:cTn id="18" dur="500"/>
                                        <p:tgtEl>
                                          <p:spTgt spid="10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3600"/>
                            </p:stCondLst>
                            <p:childTnLst>
                              <p:par>
                                <p:cTn id="23" presetID="10" presetClass="entr" presetSubtype="0" fill="hold" nodeType="afterEffect">
                                  <p:stCondLst>
                                    <p:cond delay="0"/>
                                  </p:stCondLst>
                                  <p:iterate type="wd">
                                    <p:tmPct val="10000"/>
                                  </p:iterate>
                                  <p:childTnLst>
                                    <p:set>
                                      <p:cBhvr>
                                        <p:cTn id="24" dur="1" fill="hold">
                                          <p:stCondLst>
                                            <p:cond delay="0"/>
                                          </p:stCondLst>
                                        </p:cTn>
                                        <p:tgtEl>
                                          <p:spTgt spid="42">
                                            <p:txEl>
                                              <p:pRg st="0" end="0"/>
                                            </p:txEl>
                                          </p:spTgt>
                                        </p:tgtEl>
                                        <p:attrNameLst>
                                          <p:attrName>style.visibility</p:attrName>
                                        </p:attrNameLst>
                                      </p:cBhvr>
                                      <p:to>
                                        <p:strVal val="visible"/>
                                      </p:to>
                                    </p:set>
                                    <p:animEffect transition="in" filter="fade">
                                      <p:cBhvr>
                                        <p:cTn id="25"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1"/>
            <a:ext cx="9144000" cy="646331"/>
          </a:xfrm>
          <a:prstGeom prst="rect">
            <a:avLst/>
          </a:prstGeom>
          <a:noFill/>
        </p:spPr>
        <p:txBody>
          <a:bodyPr wrap="square" rtlCol="0">
            <a:spAutoFit/>
          </a:bodyPr>
          <a:lstStyle/>
          <a:p>
            <a:pPr algn="ctr"/>
            <a:r>
              <a:rPr lang="it-IT" sz="3600" dirty="0" smtClean="0">
                <a:solidFill>
                  <a:srgbClr val="FFC000"/>
                </a:solidFill>
              </a:rPr>
              <a:t>La scoperta successiva</a:t>
            </a:r>
            <a:endParaRPr lang="it-IT" sz="3600" dirty="0">
              <a:solidFill>
                <a:srgbClr val="FFC000"/>
              </a:solidFill>
            </a:endParaRPr>
          </a:p>
        </p:txBody>
      </p:sp>
      <p:sp>
        <p:nvSpPr>
          <p:cNvPr id="42" name="CasellaDiTesto 41"/>
          <p:cNvSpPr txBox="1"/>
          <p:nvPr/>
        </p:nvSpPr>
        <p:spPr>
          <a:xfrm>
            <a:off x="174455" y="2924944"/>
            <a:ext cx="8784976" cy="1200329"/>
          </a:xfrm>
          <a:prstGeom prst="rect">
            <a:avLst/>
          </a:prstGeom>
          <a:noFill/>
        </p:spPr>
        <p:txBody>
          <a:bodyPr wrap="square" rtlCol="0">
            <a:spAutoFit/>
          </a:bodyPr>
          <a:lstStyle/>
          <a:p>
            <a:pPr algn="ctr"/>
            <a:r>
              <a:rPr lang="it-IT" sz="3600" dirty="0" smtClean="0"/>
              <a:t>Perché i fori sono orientati verso il Solstizio Invernale!</a:t>
            </a:r>
            <a:endParaRPr lang="it-IT" sz="3600" dirty="0"/>
          </a:p>
        </p:txBody>
      </p:sp>
    </p:spTree>
    <p:extLst>
      <p:ext uri="{BB962C8B-B14F-4D97-AF65-F5344CB8AC3E}">
        <p14:creationId xmlns:p14="http://schemas.microsoft.com/office/powerpoint/2010/main" val="26736871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iterate type="wd">
                                    <p:tmPct val="10000"/>
                                  </p:iterate>
                                  <p:childTnLst>
                                    <p:set>
                                      <p:cBhvr>
                                        <p:cTn id="10" dur="1" fill="hold">
                                          <p:stCondLst>
                                            <p:cond delay="0"/>
                                          </p:stCondLst>
                                        </p:cTn>
                                        <p:tgtEl>
                                          <p:spTgt spid="42">
                                            <p:txEl>
                                              <p:pRg st="0" end="0"/>
                                            </p:txEl>
                                          </p:spTgt>
                                        </p:tgtEl>
                                        <p:attrNameLst>
                                          <p:attrName>style.visibility</p:attrName>
                                        </p:attrNameLst>
                                      </p:cBhvr>
                                      <p:to>
                                        <p:strVal val="visible"/>
                                      </p:to>
                                    </p:set>
                                    <p:animEffect transition="in" filter="fade">
                                      <p:cBhvr>
                                        <p:cTn id="11"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1"/>
            <a:ext cx="9144000" cy="646331"/>
          </a:xfrm>
          <a:prstGeom prst="rect">
            <a:avLst/>
          </a:prstGeom>
          <a:noFill/>
        </p:spPr>
        <p:txBody>
          <a:bodyPr wrap="square" rtlCol="0">
            <a:spAutoFit/>
          </a:bodyPr>
          <a:lstStyle/>
          <a:p>
            <a:pPr algn="ctr"/>
            <a:r>
              <a:rPr lang="it-IT" sz="3600" dirty="0" smtClean="0">
                <a:solidFill>
                  <a:srgbClr val="FFC000"/>
                </a:solidFill>
              </a:rPr>
              <a:t>La scoperta successiva</a:t>
            </a:r>
            <a:endParaRPr lang="it-IT" sz="3600" dirty="0">
              <a:solidFill>
                <a:srgbClr val="FFC000"/>
              </a:solidFill>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4429"/>
            <a:ext cx="9144000" cy="5903877"/>
          </a:xfrm>
          <a:prstGeom prst="rect">
            <a:avLst/>
          </a:prstGeom>
        </p:spPr>
      </p:pic>
      <p:sp>
        <p:nvSpPr>
          <p:cNvPr id="3" name="CasellaDiTesto 2"/>
          <p:cNvSpPr txBox="1"/>
          <p:nvPr/>
        </p:nvSpPr>
        <p:spPr>
          <a:xfrm>
            <a:off x="2987824" y="5661248"/>
            <a:ext cx="3168352" cy="646331"/>
          </a:xfrm>
          <a:prstGeom prst="rect">
            <a:avLst/>
          </a:prstGeom>
          <a:noFill/>
        </p:spPr>
        <p:txBody>
          <a:bodyPr wrap="square" rtlCol="0">
            <a:spAutoFit/>
          </a:bodyPr>
          <a:lstStyle/>
          <a:p>
            <a:pPr algn="ctr"/>
            <a:r>
              <a:rPr lang="it-IT" dirty="0" smtClean="0">
                <a:solidFill>
                  <a:srgbClr val="FFFF00"/>
                </a:solidFill>
              </a:rPr>
              <a:t>Perché sono allineati con il Solstizio Invernale!</a:t>
            </a:r>
            <a:endParaRPr lang="it-IT" dirty="0">
              <a:solidFill>
                <a:srgbClr val="FFFF00"/>
              </a:solidFill>
            </a:endParaRPr>
          </a:p>
        </p:txBody>
      </p:sp>
    </p:spTree>
    <p:extLst>
      <p:ext uri="{BB962C8B-B14F-4D97-AF65-F5344CB8AC3E}">
        <p14:creationId xmlns:p14="http://schemas.microsoft.com/office/powerpoint/2010/main" val="3459197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1"/>
            <a:ext cx="9144000" cy="646331"/>
          </a:xfrm>
          <a:prstGeom prst="rect">
            <a:avLst/>
          </a:prstGeom>
          <a:noFill/>
        </p:spPr>
        <p:txBody>
          <a:bodyPr wrap="square" rtlCol="0">
            <a:spAutoFit/>
          </a:bodyPr>
          <a:lstStyle/>
          <a:p>
            <a:pPr algn="ctr"/>
            <a:r>
              <a:rPr lang="it-IT" sz="3600" dirty="0" smtClean="0">
                <a:solidFill>
                  <a:srgbClr val="FFC000"/>
                </a:solidFill>
              </a:rPr>
              <a:t>La scoperta successiva</a:t>
            </a:r>
            <a:endParaRPr lang="it-IT" sz="3600" dirty="0">
              <a:solidFill>
                <a:srgbClr val="FFC000"/>
              </a:solidFill>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6" y="938545"/>
            <a:ext cx="9144000" cy="5919455"/>
          </a:xfrm>
          <a:prstGeom prst="rect">
            <a:avLst/>
          </a:prstGeom>
        </p:spPr>
      </p:pic>
    </p:spTree>
    <p:extLst>
      <p:ext uri="{BB962C8B-B14F-4D97-AF65-F5344CB8AC3E}">
        <p14:creationId xmlns:p14="http://schemas.microsoft.com/office/powerpoint/2010/main" val="21885672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57" y="-1"/>
            <a:ext cx="9144000" cy="646331"/>
          </a:xfrm>
          <a:prstGeom prst="rect">
            <a:avLst/>
          </a:prstGeom>
          <a:noFill/>
        </p:spPr>
        <p:txBody>
          <a:bodyPr wrap="square" rtlCol="0">
            <a:spAutoFit/>
          </a:bodyPr>
          <a:lstStyle/>
          <a:p>
            <a:pPr algn="ctr"/>
            <a:r>
              <a:rPr lang="it-IT" sz="3600" dirty="0" smtClean="0">
                <a:solidFill>
                  <a:srgbClr val="FFC000"/>
                </a:solidFill>
              </a:rPr>
              <a:t>La scoperta successiva</a:t>
            </a:r>
            <a:endParaRPr lang="it-IT" sz="3600" dirty="0">
              <a:solidFill>
                <a:srgbClr val="FFC000"/>
              </a:solidFill>
            </a:endParaRPr>
          </a:p>
        </p:txBody>
      </p:sp>
      <p:sp>
        <p:nvSpPr>
          <p:cNvPr id="42" name="CasellaDiTesto 41"/>
          <p:cNvSpPr txBox="1"/>
          <p:nvPr/>
        </p:nvSpPr>
        <p:spPr>
          <a:xfrm>
            <a:off x="174455" y="836712"/>
            <a:ext cx="8784976" cy="646331"/>
          </a:xfrm>
          <a:prstGeom prst="rect">
            <a:avLst/>
          </a:prstGeom>
          <a:noFill/>
        </p:spPr>
        <p:txBody>
          <a:bodyPr wrap="square" rtlCol="0">
            <a:spAutoFit/>
          </a:bodyPr>
          <a:lstStyle/>
          <a:p>
            <a:pPr algn="ctr"/>
            <a:r>
              <a:rPr lang="it-IT" sz="3600" dirty="0" smtClean="0"/>
              <a:t>Questo spiega molte cose:</a:t>
            </a:r>
            <a:endParaRPr lang="it-IT" sz="3600" dirty="0"/>
          </a:p>
        </p:txBody>
      </p:sp>
      <p:sp>
        <p:nvSpPr>
          <p:cNvPr id="2" name="CasellaDiTesto 1"/>
          <p:cNvSpPr txBox="1"/>
          <p:nvPr/>
        </p:nvSpPr>
        <p:spPr>
          <a:xfrm>
            <a:off x="174455" y="1628800"/>
            <a:ext cx="8784976" cy="3139321"/>
          </a:xfrm>
          <a:prstGeom prst="rect">
            <a:avLst/>
          </a:prstGeom>
          <a:noFill/>
        </p:spPr>
        <p:txBody>
          <a:bodyPr wrap="square" rtlCol="0">
            <a:spAutoFit/>
          </a:bodyPr>
          <a:lstStyle/>
          <a:p>
            <a:pPr marL="342900" indent="-342900" algn="just">
              <a:buFont typeface="+mj-lt"/>
              <a:buAutoNum type="arabicPeriod"/>
            </a:pPr>
            <a:r>
              <a:rPr lang="it-IT" dirty="0" smtClean="0"/>
              <a:t>Ci indica che i fori non sono naturali ma realizzati da qualcuno;</a:t>
            </a:r>
          </a:p>
          <a:p>
            <a:pPr marL="342900" indent="-342900" algn="just">
              <a:buFont typeface="+mj-lt"/>
              <a:buAutoNum type="arabicPeriod"/>
            </a:pPr>
            <a:endParaRPr lang="it-IT" dirty="0"/>
          </a:p>
          <a:p>
            <a:pPr marL="342900" indent="-342900" algn="just">
              <a:buFont typeface="+mj-lt"/>
              <a:buAutoNum type="arabicPeriod"/>
            </a:pPr>
            <a:r>
              <a:rPr lang="it-IT" dirty="0" smtClean="0"/>
              <a:t>Prima di tutto ci dice che i fori sono stati realizzati appositamente in quella posizione e non si è trattato dunque di un errore, come era stato precedentemente ipotizzato;</a:t>
            </a:r>
          </a:p>
          <a:p>
            <a:pPr marL="342900" indent="-342900" algn="just">
              <a:buFont typeface="+mj-lt"/>
              <a:buAutoNum type="arabicPeriod"/>
            </a:pPr>
            <a:endParaRPr lang="it-IT" dirty="0"/>
          </a:p>
          <a:p>
            <a:pPr marL="342900" indent="-342900" algn="just">
              <a:buFont typeface="+mj-lt"/>
              <a:buAutoNum type="arabicPeriod"/>
            </a:pPr>
            <a:r>
              <a:rPr lang="it-IT" dirty="0" smtClean="0"/>
              <a:t>Ci indica inoltre che il popolo che li ha realizzati era un profondo conoscitore dell’astronomia;</a:t>
            </a:r>
          </a:p>
          <a:p>
            <a:pPr marL="342900" indent="-342900" algn="just">
              <a:buFont typeface="+mj-lt"/>
              <a:buAutoNum type="arabicPeriod"/>
            </a:pPr>
            <a:endParaRPr lang="it-IT" dirty="0" smtClean="0"/>
          </a:p>
          <a:p>
            <a:pPr marL="342900" indent="-342900" algn="just">
              <a:buFont typeface="+mj-lt"/>
              <a:buAutoNum type="arabicPeriod"/>
            </a:pPr>
            <a:r>
              <a:rPr lang="it-IT" dirty="0" smtClean="0"/>
              <a:t>Ci conferma molte delle ipotesi emerse nel corso dello studio approntato e questo ci deve spingere a continuare su questa strada.</a:t>
            </a:r>
            <a:endParaRPr lang="it-IT" dirty="0"/>
          </a:p>
        </p:txBody>
      </p:sp>
    </p:spTree>
    <p:extLst>
      <p:ext uri="{BB962C8B-B14F-4D97-AF65-F5344CB8AC3E}">
        <p14:creationId xmlns:p14="http://schemas.microsoft.com/office/powerpoint/2010/main" val="1946563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iterate type="wd">
                                    <p:tmPct val="10000"/>
                                  </p:iterate>
                                  <p:childTnLst>
                                    <p:set>
                                      <p:cBhvr>
                                        <p:cTn id="10" dur="1" fill="hold">
                                          <p:stCondLst>
                                            <p:cond delay="0"/>
                                          </p:stCondLst>
                                        </p:cTn>
                                        <p:tgtEl>
                                          <p:spTgt spid="42">
                                            <p:txEl>
                                              <p:pRg st="0" end="0"/>
                                            </p:txEl>
                                          </p:spTgt>
                                        </p:tgtEl>
                                        <p:attrNameLst>
                                          <p:attrName>style.visibility</p:attrName>
                                        </p:attrNameLst>
                                      </p:cBhvr>
                                      <p:to>
                                        <p:strVal val="visible"/>
                                      </p:to>
                                    </p:set>
                                    <p:animEffect transition="in" filter="fade">
                                      <p:cBhvr>
                                        <p:cTn id="11" dur="500"/>
                                        <p:tgtEl>
                                          <p:spTgt spid="42">
                                            <p:txEl>
                                              <p:pRg st="0" end="0"/>
                                            </p:txEl>
                                          </p:spTgt>
                                        </p:tgtEl>
                                      </p:cBhvr>
                                    </p:animEffect>
                                  </p:childTnLst>
                                </p:cTn>
                              </p:par>
                            </p:childTnLst>
                          </p:cTn>
                        </p:par>
                        <p:par>
                          <p:cTn id="12" fill="hold">
                            <p:stCondLst>
                              <p:cond delay="12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1044" y="0"/>
            <a:ext cx="9144000" cy="646331"/>
          </a:xfrm>
          <a:prstGeom prst="rect">
            <a:avLst/>
          </a:prstGeom>
          <a:noFill/>
        </p:spPr>
        <p:txBody>
          <a:bodyPr wrap="square" rtlCol="0">
            <a:spAutoFit/>
          </a:bodyPr>
          <a:lstStyle/>
          <a:p>
            <a:pPr algn="ctr"/>
            <a:r>
              <a:rPr lang="it-IT" sz="3600" dirty="0" smtClean="0"/>
              <a:t>Grazie per l’attenzione</a:t>
            </a:r>
            <a:endParaRPr lang="it-IT" sz="3600" dirty="0"/>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6416" y="1268760"/>
            <a:ext cx="4149080" cy="4149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asellaDiTesto 2"/>
          <p:cNvSpPr txBox="1"/>
          <p:nvPr/>
        </p:nvSpPr>
        <p:spPr>
          <a:xfrm>
            <a:off x="-11044" y="5949280"/>
            <a:ext cx="9144000" cy="461665"/>
          </a:xfrm>
          <a:prstGeom prst="rect">
            <a:avLst/>
          </a:prstGeom>
          <a:noFill/>
        </p:spPr>
        <p:txBody>
          <a:bodyPr wrap="square" rtlCol="0">
            <a:spAutoFit/>
          </a:bodyPr>
          <a:lstStyle/>
          <a:p>
            <a:pPr algn="ctr"/>
            <a:r>
              <a:rPr lang="it-IT" sz="2400" dirty="0" smtClean="0"/>
              <a:t>www.ltpaobserverproject.com – www.lulu.com/danielecataldi</a:t>
            </a:r>
            <a:endParaRPr lang="it-IT" sz="2400" dirty="0"/>
          </a:p>
        </p:txBody>
      </p:sp>
    </p:spTree>
    <p:extLst>
      <p:ext uri="{BB962C8B-B14F-4D97-AF65-F5344CB8AC3E}">
        <p14:creationId xmlns:p14="http://schemas.microsoft.com/office/powerpoint/2010/main" val="20950533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31" presetClass="entr" presetSubtype="0" fill="hold" grpId="0" nodeType="afterEffect">
                                  <p:stCondLst>
                                    <p:cond delay="0"/>
                                  </p:stCondLst>
                                  <p:iterate type="wd">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upload.wikimedia.org/wikipedia/commons/4/46/Nazca_colib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5" y="2869832"/>
            <a:ext cx="9161905" cy="39740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t>Esempi di Opere Plastiche Megalitiche</a:t>
            </a:r>
            <a:endParaRPr lang="it-IT" sz="3600" dirty="0"/>
          </a:p>
        </p:txBody>
      </p:sp>
      <p:sp>
        <p:nvSpPr>
          <p:cNvPr id="2" name="CasellaDiTesto 1"/>
          <p:cNvSpPr txBox="1"/>
          <p:nvPr/>
        </p:nvSpPr>
        <p:spPr>
          <a:xfrm>
            <a:off x="-1" y="6309320"/>
            <a:ext cx="9144001" cy="369332"/>
          </a:xfrm>
          <a:prstGeom prst="rect">
            <a:avLst/>
          </a:prstGeom>
          <a:noFill/>
        </p:spPr>
        <p:txBody>
          <a:bodyPr wrap="square" rtlCol="0">
            <a:spAutoFit/>
          </a:bodyPr>
          <a:lstStyle/>
          <a:p>
            <a:r>
              <a:rPr lang="it-IT" dirty="0" smtClean="0"/>
              <a:t>Perù – Piana di Nazca – Linee di Nazca</a:t>
            </a:r>
            <a:endParaRPr lang="it-IT" dirty="0"/>
          </a:p>
        </p:txBody>
      </p:sp>
      <p:pic>
        <p:nvPicPr>
          <p:cNvPr id="20482" name="Picture 2" descr="http://fratellidiluce.it/sottopagine/Articoli%201/Misteri/Linee%20di%20Nazca/immagini%20nazca/nazca05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9" y="836712"/>
            <a:ext cx="3619500" cy="24479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486" name="Picture 6" descr="http://4.bp.blogspot.com/-q3uH-yW1GVc/TlY7UXdcJOI/AAAAAAAAAWw/GJqGNa4-Vd4/s1600/naz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4332" y="836713"/>
            <a:ext cx="2462990" cy="24479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488" name="Picture 8" descr="http://criptosito.altervista.org/misteri/nazca_mani.jpg"/>
          <p:cNvPicPr>
            <a:picLocks noChangeAspect="1" noChangeArrowheads="1"/>
          </p:cNvPicPr>
          <p:nvPr/>
        </p:nvPicPr>
        <p:blipFill rotWithShape="1">
          <a:blip r:embed="rId5">
            <a:extLst>
              <a:ext uri="{28A0092B-C50C-407E-A947-70E740481C1C}">
                <a14:useLocalDpi xmlns:a14="http://schemas.microsoft.com/office/drawing/2010/main" val="0"/>
              </a:ext>
            </a:extLst>
          </a:blip>
          <a:srcRect r="5471"/>
          <a:stretch/>
        </p:blipFill>
        <p:spPr bwMode="auto">
          <a:xfrm>
            <a:off x="6058670" y="836713"/>
            <a:ext cx="3085329" cy="24479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211903"/>
      </p:ext>
    </p:extLst>
  </p:cSld>
  <p:clrMapOvr>
    <a:masterClrMapping/>
  </p:clrMapOvr>
  <mc:AlternateContent xmlns:mc="http://schemas.openxmlformats.org/markup-compatibility/2006">
    <mc:Choice xmlns:p14="http://schemas.microsoft.com/office/powerpoint/2010/main" Requires="p14">
      <p:transition spd="slow" p14:dur="1400" advTm="11613">
        <p14:doors dir="vert"/>
      </p:transition>
    </mc:Choice>
    <mc:Fallback>
      <p:transition spd="slow" advTm="116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fade">
                                      <p:cBhvr>
                                        <p:cTn id="11" dur="500"/>
                                        <p:tgtEl>
                                          <p:spTgt spid="2048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0486"/>
                                        </p:tgtEl>
                                        <p:attrNameLst>
                                          <p:attrName>style.visibility</p:attrName>
                                        </p:attrNameLst>
                                      </p:cBhvr>
                                      <p:to>
                                        <p:strVal val="visible"/>
                                      </p:to>
                                    </p:set>
                                    <p:animEffect transition="in" filter="fade">
                                      <p:cBhvr>
                                        <p:cTn id="15" dur="500"/>
                                        <p:tgtEl>
                                          <p:spTgt spid="2048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0488"/>
                                        </p:tgtEl>
                                        <p:attrNameLst>
                                          <p:attrName>style.visibility</p:attrName>
                                        </p:attrNameLst>
                                      </p:cBhvr>
                                      <p:to>
                                        <p:strVal val="visible"/>
                                      </p:to>
                                    </p:set>
                                    <p:animEffect transition="in" filter="fade">
                                      <p:cBhvr>
                                        <p:cTn id="19" dur="500"/>
                                        <p:tgtEl>
                                          <p:spTgt spid="20488"/>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0484"/>
                                        </p:tgtEl>
                                        <p:attrNameLst>
                                          <p:attrName>style.visibility</p:attrName>
                                        </p:attrNameLst>
                                      </p:cBhvr>
                                      <p:to>
                                        <p:strVal val="visible"/>
                                      </p:to>
                                    </p:set>
                                    <p:animEffect transition="in" filter="fade">
                                      <p:cBhvr>
                                        <p:cTn id="23" dur="500"/>
                                        <p:tgtEl>
                                          <p:spTgt spid="20484"/>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t>Esempi di Opere Plastiche Megalitiche</a:t>
            </a:r>
            <a:endParaRPr lang="it-IT" sz="3600" dirty="0"/>
          </a:p>
        </p:txBody>
      </p:sp>
      <p:sp>
        <p:nvSpPr>
          <p:cNvPr id="2" name="CasellaDiTesto 1"/>
          <p:cNvSpPr txBox="1"/>
          <p:nvPr/>
        </p:nvSpPr>
        <p:spPr>
          <a:xfrm>
            <a:off x="-18337" y="6488668"/>
            <a:ext cx="9144001" cy="369332"/>
          </a:xfrm>
          <a:prstGeom prst="rect">
            <a:avLst/>
          </a:prstGeom>
          <a:noFill/>
        </p:spPr>
        <p:txBody>
          <a:bodyPr wrap="square" rtlCol="0">
            <a:spAutoFit/>
          </a:bodyPr>
          <a:lstStyle/>
          <a:p>
            <a:r>
              <a:rPr lang="it-IT" dirty="0" smtClean="0"/>
              <a:t>Bosnia, Visoko – Piramide del Sole</a:t>
            </a:r>
            <a:endParaRPr lang="it-IT" dirty="0"/>
          </a:p>
        </p:txBody>
      </p:sp>
      <p:pic>
        <p:nvPicPr>
          <p:cNvPr id="3074" name="Picture 2" descr="http://www.cerchinelgrano.info/PIRAMIDI_BOSNIA/forgione1.jpg"/>
          <p:cNvPicPr>
            <a:picLocks noChangeAspect="1" noChangeArrowheads="1"/>
          </p:cNvPicPr>
          <p:nvPr/>
        </p:nvPicPr>
        <p:blipFill rotWithShape="1">
          <a:blip r:embed="rId2">
            <a:extLst>
              <a:ext uri="{28A0092B-C50C-407E-A947-70E740481C1C}">
                <a14:useLocalDpi xmlns:a14="http://schemas.microsoft.com/office/drawing/2010/main" val="0"/>
              </a:ext>
            </a:extLst>
          </a:blip>
          <a:srcRect r="3553" b="20077"/>
          <a:stretch/>
        </p:blipFill>
        <p:spPr bwMode="auto">
          <a:xfrm>
            <a:off x="5968509" y="3539044"/>
            <a:ext cx="3175491" cy="17543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s://lh3.googleusercontent.com/-7W-xTVkAcM8/UYOMA_5UwfI/AAAAAAAAF3s/U2W5xSgrfE8/s260/piramide-bosnia-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581" y="864227"/>
            <a:ext cx="3175451" cy="23205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Freccia a destra 2"/>
          <p:cNvSpPr/>
          <p:nvPr/>
        </p:nvSpPr>
        <p:spPr>
          <a:xfrm rot="5400000">
            <a:off x="6989833" y="2920590"/>
            <a:ext cx="1106983" cy="62991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a:p>
        </p:txBody>
      </p:sp>
      <p:pic>
        <p:nvPicPr>
          <p:cNvPr id="3078" name="Picture 6" descr="http://www.ilnavigatorecurioso.it/wp-content/uploads/2013/10/piramidi-bosn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2" y="864227"/>
            <a:ext cx="5905500" cy="44291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8337" y="5517232"/>
            <a:ext cx="9162337" cy="646331"/>
          </a:xfrm>
          <a:prstGeom prst="rect">
            <a:avLst/>
          </a:prstGeom>
          <a:noFill/>
        </p:spPr>
        <p:txBody>
          <a:bodyPr wrap="square" rtlCol="0">
            <a:spAutoFit/>
          </a:bodyPr>
          <a:lstStyle/>
          <a:p>
            <a:pPr algn="just"/>
            <a:r>
              <a:rPr lang="it-IT" dirty="0" smtClean="0"/>
              <a:t>Il complesso monumentale composto dalle piramidi più antiche sino ad oggi conosciute, una prima stima della loro età si aggira intorno ai 25.000 – 30.000 anni a.C.</a:t>
            </a:r>
            <a:endParaRPr lang="it-IT" dirty="0"/>
          </a:p>
        </p:txBody>
      </p:sp>
    </p:spTree>
    <p:extLst>
      <p:ext uri="{BB962C8B-B14F-4D97-AF65-F5344CB8AC3E}">
        <p14:creationId xmlns:p14="http://schemas.microsoft.com/office/powerpoint/2010/main" val="3619309743"/>
      </p:ext>
    </p:extLst>
  </p:cSld>
  <p:clrMapOvr>
    <a:masterClrMapping/>
  </p:clrMapOvr>
  <mc:AlternateContent xmlns:mc="http://schemas.openxmlformats.org/markup-compatibility/2006">
    <mc:Choice xmlns:p14="http://schemas.microsoft.com/office/powerpoint/2010/main" Requires="p14">
      <p:transition spd="slow" p14:dur="1400" advTm="15154">
        <p14:doors dir="vert"/>
      </p:transition>
    </mc:Choice>
    <mc:Fallback>
      <p:transition spd="slow" advTm="151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8"/>
                                        </p:tgtEl>
                                        <p:attrNameLst>
                                          <p:attrName>style.visibility</p:attrName>
                                        </p:attrNameLst>
                                      </p:cBhvr>
                                      <p:to>
                                        <p:strVal val="visible"/>
                                      </p:to>
                                    </p:set>
                                    <p:animEffect transition="in" filter="fade">
                                      <p:cBhvr>
                                        <p:cTn id="11" dur="500"/>
                                        <p:tgtEl>
                                          <p:spTgt spid="307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500"/>
                                        <p:tgtEl>
                                          <p:spTgt spid="3074"/>
                                        </p:tgtEl>
                                      </p:cBhvr>
                                    </p:animEffect>
                                  </p:childTnLst>
                                </p:cTn>
                              </p:par>
                            </p:childTnLst>
                          </p:cTn>
                        </p:par>
                        <p:par>
                          <p:cTn id="24" fill="hold">
                            <p:stCondLst>
                              <p:cond delay="2500"/>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4400"/>
                            </p:stCondLst>
                            <p:childTnLst>
                              <p:par>
                                <p:cTn id="29" presetID="10"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t>Esempi di Opere Plastiche Megalitiche</a:t>
            </a:r>
            <a:endParaRPr lang="it-IT" sz="3600" dirty="0"/>
          </a:p>
        </p:txBody>
      </p:sp>
      <p:pic>
        <p:nvPicPr>
          <p:cNvPr id="5122" name="Picture 2" descr="http://www.antika.it/wp-content/uploads/2011/03/fig.-05-Ricostruzione-dellubicazione-delle-piramidi-del-Sole-della-Luna-e-del-Dra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077" y="980728"/>
            <a:ext cx="6395846" cy="39441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1374077" y="4955390"/>
            <a:ext cx="6395846" cy="1754326"/>
          </a:xfrm>
          <a:prstGeom prst="rect">
            <a:avLst/>
          </a:prstGeom>
          <a:noFill/>
        </p:spPr>
        <p:txBody>
          <a:bodyPr wrap="square" rtlCol="0">
            <a:spAutoFit/>
          </a:bodyPr>
          <a:lstStyle/>
          <a:p>
            <a:pPr algn="just"/>
            <a:r>
              <a:rPr lang="it-IT" dirty="0" smtClean="0"/>
              <a:t>Localizzazione delle Piramidi bosniache – esse sono state disposte lungo linee geometriche ben precise. La loro scoperta, avvenuta alcuni anni or sono per mezzo di alcune rilevazioni satellitari NASA, ha permesso di comprendere come delle apparenti montagne fossero in realtà opere plastiche realizzate dall’uomo.</a:t>
            </a:r>
            <a:endParaRPr lang="it-IT" dirty="0"/>
          </a:p>
        </p:txBody>
      </p:sp>
    </p:spTree>
    <p:extLst>
      <p:ext uri="{BB962C8B-B14F-4D97-AF65-F5344CB8AC3E}">
        <p14:creationId xmlns:p14="http://schemas.microsoft.com/office/powerpoint/2010/main" val="1522307029"/>
      </p:ext>
    </p:extLst>
  </p:cSld>
  <p:clrMapOvr>
    <a:masterClrMapping/>
  </p:clrMapOvr>
  <mc:AlternateContent xmlns:mc="http://schemas.openxmlformats.org/markup-compatibility/2006">
    <mc:Choice xmlns:p14="http://schemas.microsoft.com/office/powerpoint/2010/main" Requires="p14">
      <p:transition spd="slow" p14:dur="1400" advTm="14352">
        <p14:doors dir="vert"/>
      </p:transition>
    </mc:Choice>
    <mc:Fallback>
      <p:transition spd="slow" advTm="143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31624" y="2780928"/>
            <a:ext cx="9144000" cy="1200329"/>
          </a:xfrm>
          <a:prstGeom prst="rect">
            <a:avLst/>
          </a:prstGeom>
          <a:noFill/>
        </p:spPr>
        <p:txBody>
          <a:bodyPr wrap="square" rtlCol="0">
            <a:spAutoFit/>
          </a:bodyPr>
          <a:lstStyle/>
          <a:p>
            <a:pPr algn="ctr"/>
            <a:r>
              <a:rPr lang="it-IT" sz="3600" dirty="0" smtClean="0"/>
              <a:t>Un’opera che è sempre stata sotto agli occhi di tutti…</a:t>
            </a:r>
            <a:endParaRPr lang="it-IT" sz="3600" dirty="0"/>
          </a:p>
        </p:txBody>
      </p:sp>
    </p:spTree>
    <p:extLst>
      <p:ext uri="{BB962C8B-B14F-4D97-AF65-F5344CB8AC3E}">
        <p14:creationId xmlns:p14="http://schemas.microsoft.com/office/powerpoint/2010/main" val="758710056"/>
      </p:ext>
    </p:extLst>
  </p:cSld>
  <p:clrMapOvr>
    <a:masterClrMapping/>
  </p:clrMapOvr>
  <mc:AlternateContent xmlns:mc="http://schemas.openxmlformats.org/markup-compatibility/2006">
    <mc:Choice xmlns:p14="http://schemas.microsoft.com/office/powerpoint/2010/main" Requires="p14">
      <p:transition spd="slow" p14:dur="1400" advTm="6315">
        <p14:doors dir="vert"/>
      </p:transition>
    </mc:Choice>
    <mc:Fallback>
      <p:transition spd="slow" advTm="63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wd">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solidFill>
                  <a:srgbClr val="FFC000"/>
                </a:solidFill>
              </a:rPr>
              <a:t>La scoperta</a:t>
            </a:r>
            <a:endParaRPr lang="it-IT" sz="3600" dirty="0">
              <a:solidFill>
                <a:srgbClr val="FFC000"/>
              </a:solidFill>
            </a:endParaRPr>
          </a:p>
        </p:txBody>
      </p:sp>
      <p:pic>
        <p:nvPicPr>
          <p:cNvPr id="6146" name="Picture 2" descr="C:\Users\User\Documents\UFO\Associazione\Montecassino\montecassino area o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0249"/>
            <a:ext cx="9147219" cy="54178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0" y="658584"/>
            <a:ext cx="9144000" cy="646331"/>
          </a:xfrm>
          <a:prstGeom prst="rect">
            <a:avLst/>
          </a:prstGeom>
          <a:noFill/>
        </p:spPr>
        <p:txBody>
          <a:bodyPr wrap="square" rtlCol="0">
            <a:spAutoFit/>
          </a:bodyPr>
          <a:lstStyle/>
          <a:p>
            <a:pPr algn="just"/>
            <a:r>
              <a:rPr lang="it-IT" dirty="0" smtClean="0"/>
              <a:t>Nel corso del 2014, eseguo una serie di controlli </a:t>
            </a:r>
            <a:r>
              <a:rPr lang="it-IT" dirty="0" err="1" smtClean="0"/>
              <a:t>aerogrammetrici</a:t>
            </a:r>
            <a:r>
              <a:rPr lang="it-IT" dirty="0" smtClean="0"/>
              <a:t> nell’area geografica del Lazio, nel corso di alcuni studi di siti megalitici dislocati in tale zona.</a:t>
            </a:r>
            <a:endParaRPr lang="it-IT" dirty="0"/>
          </a:p>
        </p:txBody>
      </p:sp>
    </p:spTree>
    <p:extLst>
      <p:ext uri="{BB962C8B-B14F-4D97-AF65-F5344CB8AC3E}">
        <p14:creationId xmlns:p14="http://schemas.microsoft.com/office/powerpoint/2010/main" val="2799795995"/>
      </p:ext>
    </p:extLst>
  </p:cSld>
  <p:clrMapOvr>
    <a:masterClrMapping/>
  </p:clrMapOvr>
  <mc:AlternateContent xmlns:mc="http://schemas.openxmlformats.org/markup-compatibility/2006">
    <mc:Choice xmlns:p14="http://schemas.microsoft.com/office/powerpoint/2010/main" Requires="p14">
      <p:transition spd="slow" p14:dur="1400" advTm="13442">
        <p14:doors dir="vert"/>
      </p:transition>
    </mc:Choice>
    <mc:Fallback>
      <p:transition spd="slow" advTm="134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400"/>
                            </p:stCondLst>
                            <p:childTnLst>
                              <p:par>
                                <p:cTn id="13" presetID="10" presetClass="entr" presetSubtype="0" fill="hold" nodeType="after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solidFill>
                  <a:srgbClr val="FFC000"/>
                </a:solidFill>
              </a:rPr>
              <a:t>La scoperta</a:t>
            </a:r>
            <a:endParaRPr lang="it-IT" sz="3600" dirty="0">
              <a:solidFill>
                <a:srgbClr val="FFC000"/>
              </a:solidFill>
            </a:endParaRPr>
          </a:p>
        </p:txBody>
      </p:sp>
      <p:sp>
        <p:nvSpPr>
          <p:cNvPr id="2" name="CasellaDiTesto 1"/>
          <p:cNvSpPr txBox="1"/>
          <p:nvPr/>
        </p:nvSpPr>
        <p:spPr>
          <a:xfrm>
            <a:off x="0" y="658584"/>
            <a:ext cx="9144000" cy="646331"/>
          </a:xfrm>
          <a:prstGeom prst="rect">
            <a:avLst/>
          </a:prstGeom>
          <a:noFill/>
        </p:spPr>
        <p:txBody>
          <a:bodyPr wrap="square" rtlCol="0">
            <a:spAutoFit/>
          </a:bodyPr>
          <a:lstStyle/>
          <a:p>
            <a:pPr algn="just"/>
            <a:r>
              <a:rPr lang="it-IT" dirty="0" smtClean="0"/>
              <a:t>Procedendo nel controllo aereo della zona suddetta, l’attenzione viene attratta da alcuni fori giganteschi, presenti sulla montagna di Colle Maiola alle spalle di Montecassino.</a:t>
            </a:r>
            <a:endParaRPr lang="it-IT" dirty="0"/>
          </a:p>
        </p:txBody>
      </p:sp>
      <p:pic>
        <p:nvPicPr>
          <p:cNvPr id="7170" name="Picture 2" descr="C:\Users\User\Documents\UFO\Associazione\Montecassino\montecassino area off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2065"/>
            <a:ext cx="9144000" cy="54159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6868410" y="4972526"/>
            <a:ext cx="312906" cy="369332"/>
          </a:xfrm>
          <a:prstGeom prst="rect">
            <a:avLst/>
          </a:prstGeom>
          <a:noFill/>
        </p:spPr>
        <p:txBody>
          <a:bodyPr wrap="none" rtlCol="0">
            <a:spAutoFit/>
          </a:bodyPr>
          <a:lstStyle/>
          <a:p>
            <a:r>
              <a:rPr lang="it-IT" dirty="0" smtClean="0"/>
              <a:t>1</a:t>
            </a:r>
            <a:endParaRPr lang="it-IT" dirty="0"/>
          </a:p>
        </p:txBody>
      </p:sp>
      <p:sp>
        <p:nvSpPr>
          <p:cNvPr id="4" name="CasellaDiTesto 3"/>
          <p:cNvSpPr txBox="1"/>
          <p:nvPr/>
        </p:nvSpPr>
        <p:spPr>
          <a:xfrm>
            <a:off x="5929035" y="3689015"/>
            <a:ext cx="312906" cy="369332"/>
          </a:xfrm>
          <a:prstGeom prst="rect">
            <a:avLst/>
          </a:prstGeom>
          <a:noFill/>
        </p:spPr>
        <p:txBody>
          <a:bodyPr wrap="none" rtlCol="0">
            <a:spAutoFit/>
          </a:bodyPr>
          <a:lstStyle/>
          <a:p>
            <a:r>
              <a:rPr lang="it-IT" dirty="0" smtClean="0"/>
              <a:t>2</a:t>
            </a:r>
            <a:endParaRPr lang="it-IT" dirty="0"/>
          </a:p>
        </p:txBody>
      </p:sp>
      <p:sp>
        <p:nvSpPr>
          <p:cNvPr id="5" name="CasellaDiTesto 4"/>
          <p:cNvSpPr txBox="1"/>
          <p:nvPr/>
        </p:nvSpPr>
        <p:spPr>
          <a:xfrm>
            <a:off x="5328463" y="4042963"/>
            <a:ext cx="312906" cy="369332"/>
          </a:xfrm>
          <a:prstGeom prst="rect">
            <a:avLst/>
          </a:prstGeom>
          <a:noFill/>
        </p:spPr>
        <p:txBody>
          <a:bodyPr wrap="none" rtlCol="0">
            <a:spAutoFit/>
          </a:bodyPr>
          <a:lstStyle/>
          <a:p>
            <a:r>
              <a:rPr lang="it-IT" dirty="0" smtClean="0"/>
              <a:t>3</a:t>
            </a:r>
            <a:endParaRPr lang="it-IT" dirty="0"/>
          </a:p>
        </p:txBody>
      </p:sp>
      <p:sp>
        <p:nvSpPr>
          <p:cNvPr id="6" name="CasellaDiTesto 5"/>
          <p:cNvSpPr txBox="1"/>
          <p:nvPr/>
        </p:nvSpPr>
        <p:spPr>
          <a:xfrm>
            <a:off x="3050231" y="2820343"/>
            <a:ext cx="312906" cy="369332"/>
          </a:xfrm>
          <a:prstGeom prst="rect">
            <a:avLst/>
          </a:prstGeom>
          <a:noFill/>
        </p:spPr>
        <p:txBody>
          <a:bodyPr wrap="none" rtlCol="0">
            <a:spAutoFit/>
          </a:bodyPr>
          <a:lstStyle/>
          <a:p>
            <a:r>
              <a:rPr lang="it-IT" dirty="0" smtClean="0"/>
              <a:t>4</a:t>
            </a:r>
            <a:endParaRPr lang="it-IT" dirty="0"/>
          </a:p>
        </p:txBody>
      </p:sp>
      <p:sp>
        <p:nvSpPr>
          <p:cNvPr id="8" name="CasellaDiTesto 7"/>
          <p:cNvSpPr txBox="1"/>
          <p:nvPr/>
        </p:nvSpPr>
        <p:spPr>
          <a:xfrm>
            <a:off x="1968595" y="3707431"/>
            <a:ext cx="312906" cy="369332"/>
          </a:xfrm>
          <a:prstGeom prst="rect">
            <a:avLst/>
          </a:prstGeom>
          <a:noFill/>
        </p:spPr>
        <p:txBody>
          <a:bodyPr wrap="none" rtlCol="0">
            <a:spAutoFit/>
          </a:bodyPr>
          <a:lstStyle/>
          <a:p>
            <a:r>
              <a:rPr lang="it-IT" dirty="0" smtClean="0"/>
              <a:t>5</a:t>
            </a:r>
            <a:endParaRPr lang="it-IT" dirty="0"/>
          </a:p>
        </p:txBody>
      </p:sp>
    </p:spTree>
    <p:extLst>
      <p:ext uri="{BB962C8B-B14F-4D97-AF65-F5344CB8AC3E}">
        <p14:creationId xmlns:p14="http://schemas.microsoft.com/office/powerpoint/2010/main" val="2888200457"/>
      </p:ext>
    </p:extLst>
  </p:cSld>
  <p:clrMapOvr>
    <a:masterClrMapping/>
  </p:clrMapOvr>
  <mc:AlternateContent xmlns:mc="http://schemas.openxmlformats.org/markup-compatibility/2006">
    <mc:Choice xmlns:p14="http://schemas.microsoft.com/office/powerpoint/2010/main" Requires="p14">
      <p:transition spd="slow" p14:dur="1400" advTm="17292">
        <p14:doors dir="vert"/>
      </p:transition>
    </mc:Choice>
    <mc:Fallback>
      <p:transition spd="slow" advTm="172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300"/>
                            </p:stCondLst>
                            <p:childTnLst>
                              <p:par>
                                <p:cTn id="13" presetID="10" presetClass="entr" presetSubtype="0" fill="hold" nodeType="after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fade">
                                      <p:cBhvr>
                                        <p:cTn id="15" dur="500"/>
                                        <p:tgtEl>
                                          <p:spTgt spid="7170"/>
                                        </p:tgtEl>
                                      </p:cBhvr>
                                    </p:animEffect>
                                  </p:childTnLst>
                                </p:cTn>
                              </p:par>
                            </p:childTnLst>
                          </p:cTn>
                        </p:par>
                        <p:par>
                          <p:cTn id="16" fill="hold">
                            <p:stCondLst>
                              <p:cond delay="28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33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38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43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48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P spid="5" grpId="0"/>
      <p:bldP spid="6" grpId="0"/>
      <p:bldP spid="8" grpId="0"/>
    </p:bldLst>
  </p:timing>
</p:sld>
</file>

<file path=ppt/theme/theme1.xml><?xml version="1.0" encoding="utf-8"?>
<a:theme xmlns:a="http://schemas.openxmlformats.org/drawingml/2006/main" name="Tecnologia">
  <a:themeElements>
    <a:clrScheme name="Tecnologi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nologi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nologi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1788</TotalTime>
  <Words>1783</Words>
  <Application>Microsoft Office PowerPoint</Application>
  <PresentationFormat>Presentazione su schermo (4:3)</PresentationFormat>
  <Paragraphs>177</Paragraphs>
  <Slides>38</Slides>
  <Notes>0</Notes>
  <HiddenSlides>0</HiddenSlides>
  <MMClips>0</MMClips>
  <ScaleCrop>false</ScaleCrop>
  <HeadingPairs>
    <vt:vector size="4" baseType="variant">
      <vt:variant>
        <vt:lpstr>Tema</vt:lpstr>
      </vt:variant>
      <vt:variant>
        <vt:i4>1</vt:i4>
      </vt:variant>
      <vt:variant>
        <vt:lpstr>Titoli diapositive</vt:lpstr>
      </vt:variant>
      <vt:variant>
        <vt:i4>38</vt:i4>
      </vt:variant>
    </vt:vector>
  </HeadingPairs>
  <TitlesOfParts>
    <vt:vector size="39" baseType="lpstr">
      <vt:lpstr>Tecnologia</vt:lpstr>
      <vt:lpstr>Colle Maiola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 MAiola</dc:title>
  <dc:creator>User</dc:creator>
  <cp:lastModifiedBy>User</cp:lastModifiedBy>
  <cp:revision>94</cp:revision>
  <dcterms:created xsi:type="dcterms:W3CDTF">2014-09-18T14:15:41Z</dcterms:created>
  <dcterms:modified xsi:type="dcterms:W3CDTF">2015-04-15T15:32:06Z</dcterms:modified>
</cp:coreProperties>
</file>