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4" r:id="rId4"/>
    <p:sldId id="258" r:id="rId5"/>
    <p:sldId id="266" r:id="rId6"/>
    <p:sldId id="267" r:id="rId7"/>
    <p:sldId id="259" r:id="rId8"/>
    <p:sldId id="265" r:id="rId9"/>
    <p:sldId id="269" r:id="rId10"/>
    <p:sldId id="270" r:id="rId11"/>
    <p:sldId id="271" r:id="rId12"/>
    <p:sldId id="272" r:id="rId13"/>
    <p:sldId id="273" r:id="rId14"/>
    <p:sldId id="274" r:id="rId15"/>
    <p:sldId id="275" r:id="rId16"/>
    <p:sldId id="268"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19" name="Segnaposto piè di pagina 18"/>
          <p:cNvSpPr>
            <a:spLocks noGrp="1"/>
          </p:cNvSpPr>
          <p:nvPr>
            <p:ph type="ftr" sz="quarter" idx="11"/>
          </p:nvPr>
        </p:nvSpPr>
        <p:spPr/>
        <p:txBody>
          <a:bodyPr/>
          <a:lstStyle/>
          <a:p>
            <a:endParaRPr kumimoji="0" lang="en-US"/>
          </a:p>
        </p:txBody>
      </p:sp>
      <p:sp>
        <p:nvSpPr>
          <p:cNvPr id="27" name="Segnaposto numero diapositiva 26"/>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dirty="0"/>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8" name="Segnaposto piè di pagina 7"/>
          <p:cNvSpPr>
            <a:spLocks noGrp="1"/>
          </p:cNvSpPr>
          <p:nvPr>
            <p:ph type="ftr" sz="quarter" idx="11"/>
          </p:nvPr>
        </p:nvSpPr>
        <p:spPr/>
        <p:txBody>
          <a:bodyPr/>
          <a:lstStyle/>
          <a:p>
            <a:endParaRPr kumimoji="0" lang="en-US"/>
          </a:p>
        </p:txBody>
      </p:sp>
      <p:sp>
        <p:nvSpPr>
          <p:cNvPr id="9" name="Segnaposto numero diapositiva 8"/>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8" name="Segnaposto numero diapositiva 7"/>
          <p:cNvSpPr>
            <a:spLocks noGrp="1"/>
          </p:cNvSpPr>
          <p:nvPr>
            <p:ph type="sldNum" sz="quarter" idx="11"/>
          </p:nvPr>
        </p:nvSpPr>
        <p:spPr/>
        <p:txBody>
          <a:bodyPr/>
          <a:lstStyle/>
          <a:p>
            <a:pPr eaLnBrk="1" latinLnBrk="0" hangingPunct="1"/>
            <a:fld id="{2AA957AF-53C0-420B-9C2D-77DB1416566C}" type="slidenum">
              <a:rPr kumimoji="0" lang="en-US" smtClean="0"/>
              <a:pPr eaLnBrk="1" latinLnBrk="0" hangingPunct="1"/>
              <a:t>‹N›</a:t>
            </a:fld>
            <a:endParaRPr kumimoji="0" lang="en-US"/>
          </a:p>
        </p:txBody>
      </p:sp>
      <p:sp>
        <p:nvSpPr>
          <p:cNvPr id="9" name="Segnaposto piè di pagina 8"/>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4/15/2015</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a:xfrm>
            <a:off x="8156448" y="6422064"/>
            <a:ext cx="762000" cy="365125"/>
          </a:xfrm>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4/15/2015</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4/15/2015</a:t>
            </a:fld>
            <a:endParaRPr lang="en-US" sz="1000">
              <a:solidFill>
                <a:schemeClr val="tx2">
                  <a:shade val="50000"/>
                </a:schemeClr>
              </a:solidFill>
            </a:endParaRPr>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eaLnBrk="1" latinLnBrk="0" hangingPunct="1"/>
            <a:fld id="{2AA957AF-53C0-420B-9C2D-77DB1416566C}" type="slidenum">
              <a:rPr kumimoji="0" lang="en-US" smtClean="0"/>
              <a:pPr eaLnBrk="1" latinLnBrk="0" hangingPunct="1"/>
              <a:t>‹N›</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32856"/>
            <a:ext cx="6652260" cy="2301240"/>
          </a:xfrm>
        </p:spPr>
        <p:txBody>
          <a:bodyPr>
            <a:normAutofit/>
          </a:bodyPr>
          <a:lstStyle/>
          <a:p>
            <a:pPr algn="ctr"/>
            <a:r>
              <a:rPr lang="it-IT" sz="3600" dirty="0" smtClean="0"/>
              <a:t>Dr. Daniele </a:t>
            </a:r>
            <a:r>
              <a:rPr lang="it-IT" sz="3600" dirty="0" smtClean="0"/>
              <a:t>Cataldi</a:t>
            </a:r>
            <a:endParaRPr lang="it-IT" sz="3600" dirty="0"/>
          </a:p>
        </p:txBody>
      </p:sp>
      <p:sp>
        <p:nvSpPr>
          <p:cNvPr id="3" name="Sottotitolo 2"/>
          <p:cNvSpPr>
            <a:spLocks noGrp="1"/>
          </p:cNvSpPr>
          <p:nvPr>
            <p:ph type="subTitle" idx="1"/>
          </p:nvPr>
        </p:nvSpPr>
        <p:spPr>
          <a:xfrm>
            <a:off x="45720" y="260648"/>
            <a:ext cx="6606540" cy="1752600"/>
          </a:xfrm>
        </p:spPr>
        <p:txBody>
          <a:bodyPr>
            <a:noAutofit/>
          </a:bodyPr>
          <a:lstStyle/>
          <a:p>
            <a:pPr algn="ctr"/>
            <a:r>
              <a:rPr lang="it-IT" sz="3600" dirty="0" smtClean="0"/>
              <a:t>Campoli Appennino e </a:t>
            </a:r>
          </a:p>
          <a:p>
            <a:pPr algn="ctr"/>
            <a:r>
              <a:rPr lang="it-IT" sz="3600" dirty="0" smtClean="0"/>
              <a:t>Monte Morrone</a:t>
            </a:r>
            <a:endParaRPr lang="it-IT" sz="36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214153"/>
            <a:ext cx="2792218" cy="2777954"/>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89" y="3212976"/>
            <a:ext cx="2801991" cy="2801991"/>
          </a:xfrm>
          <a:prstGeom prst="rect">
            <a:avLst/>
          </a:prstGeom>
        </p:spPr>
      </p:pic>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l="61536" t="83" r="3672" b="423"/>
          <a:stretch/>
        </p:blipFill>
        <p:spPr>
          <a:xfrm>
            <a:off x="6755129" y="5709"/>
            <a:ext cx="2371731" cy="6849103"/>
          </a:xfrm>
          <a:prstGeom prst="rect">
            <a:avLst/>
          </a:prstGeom>
        </p:spPr>
      </p:pic>
    </p:spTree>
    <p:extLst>
      <p:ext uri="{BB962C8B-B14F-4D97-AF65-F5344CB8AC3E}">
        <p14:creationId xmlns:p14="http://schemas.microsoft.com/office/powerpoint/2010/main" val="20159131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1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4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9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45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Pescosolido</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074" name="Picture 2" descr="C:\Users\User\Documents\UFO\Libro 51 - Archeologia Misteriosa\Pascosol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8182"/>
            <a:ext cx="9144000" cy="554355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l="8466" t="14790" r="10866" b="8986"/>
          <a:stretch/>
        </p:blipFill>
        <p:spPr>
          <a:xfrm>
            <a:off x="5223510" y="1328182"/>
            <a:ext cx="3920490" cy="2491740"/>
          </a:xfrm>
          <a:prstGeom prst="rect">
            <a:avLst/>
          </a:prstGeom>
          <a:ln>
            <a:solidFill>
              <a:srgbClr val="FFFF00"/>
            </a:solidFill>
          </a:ln>
        </p:spPr>
      </p:pic>
      <p:sp>
        <p:nvSpPr>
          <p:cNvPr id="4" name="Ovale 3"/>
          <p:cNvSpPr/>
          <p:nvPr/>
        </p:nvSpPr>
        <p:spPr>
          <a:xfrm rot="19795771">
            <a:off x="6516574" y="2123356"/>
            <a:ext cx="1513005" cy="494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p:cNvCxnSpPr/>
          <p:nvPr/>
        </p:nvCxnSpPr>
        <p:spPr>
          <a:xfrm flipV="1">
            <a:off x="5223510" y="2964016"/>
            <a:ext cx="1270891" cy="11359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5223510" y="1299776"/>
            <a:ext cx="3920490" cy="369332"/>
          </a:xfrm>
          <a:prstGeom prst="rect">
            <a:avLst/>
          </a:prstGeom>
          <a:noFill/>
        </p:spPr>
        <p:txBody>
          <a:bodyPr wrap="square" rtlCol="0">
            <a:spAutoFit/>
          </a:bodyPr>
          <a:lstStyle/>
          <a:p>
            <a:pPr algn="ctr"/>
            <a:r>
              <a:rPr lang="it-IT" dirty="0" smtClean="0"/>
              <a:t>Monte Salomone - Montecompatri</a:t>
            </a:r>
            <a:endParaRPr lang="it-IT" dirty="0"/>
          </a:p>
        </p:txBody>
      </p:sp>
    </p:spTree>
    <p:extLst>
      <p:ext uri="{BB962C8B-B14F-4D97-AF65-F5344CB8AC3E}">
        <p14:creationId xmlns:p14="http://schemas.microsoft.com/office/powerpoint/2010/main" val="2674889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Pescosolido</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8466" t="14790" r="10866" b="8986"/>
          <a:stretch/>
        </p:blipFill>
        <p:spPr>
          <a:xfrm>
            <a:off x="5223510" y="1328182"/>
            <a:ext cx="3920490" cy="2491740"/>
          </a:xfrm>
          <a:prstGeom prst="rect">
            <a:avLst/>
          </a:prstGeom>
          <a:ln>
            <a:solidFill>
              <a:srgbClr val="FFFF00"/>
            </a:solidFill>
          </a:ln>
        </p:spPr>
      </p:pic>
      <p:sp>
        <p:nvSpPr>
          <p:cNvPr id="4" name="Ovale 3"/>
          <p:cNvSpPr/>
          <p:nvPr/>
        </p:nvSpPr>
        <p:spPr>
          <a:xfrm rot="19795771">
            <a:off x="6516574" y="2123356"/>
            <a:ext cx="1513005" cy="494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223510" y="1299776"/>
            <a:ext cx="3920490" cy="369332"/>
          </a:xfrm>
          <a:prstGeom prst="rect">
            <a:avLst/>
          </a:prstGeom>
          <a:noFill/>
        </p:spPr>
        <p:txBody>
          <a:bodyPr wrap="square" rtlCol="0">
            <a:spAutoFit/>
          </a:bodyPr>
          <a:lstStyle/>
          <a:p>
            <a:pPr algn="ctr"/>
            <a:r>
              <a:rPr lang="it-IT" dirty="0" smtClean="0"/>
              <a:t>Monte Salomone - Montecompatri</a:t>
            </a:r>
            <a:endParaRPr lang="it-IT"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6" y="1328182"/>
            <a:ext cx="5062215" cy="2491740"/>
          </a:xfrm>
          <a:prstGeom prst="rect">
            <a:avLst/>
          </a:prstGeom>
          <a:ln>
            <a:solidFill>
              <a:srgbClr val="FFFF00"/>
            </a:solidFill>
          </a:ln>
        </p:spPr>
      </p:pic>
      <p:sp>
        <p:nvSpPr>
          <p:cNvPr id="8" name="CasellaDiTesto 7"/>
          <p:cNvSpPr txBox="1"/>
          <p:nvPr/>
        </p:nvSpPr>
        <p:spPr>
          <a:xfrm>
            <a:off x="24066" y="4077072"/>
            <a:ext cx="9119934" cy="2308324"/>
          </a:xfrm>
          <a:prstGeom prst="rect">
            <a:avLst/>
          </a:prstGeom>
          <a:noFill/>
        </p:spPr>
        <p:txBody>
          <a:bodyPr wrap="square" rtlCol="0">
            <a:spAutoFit/>
          </a:bodyPr>
          <a:lstStyle/>
          <a:p>
            <a:pPr algn="just"/>
            <a:r>
              <a:rPr lang="it-IT" dirty="0" smtClean="0"/>
              <a:t>In entrambi i casi ci troviamo di fronte ad alture che avevano lo scopo di essere degli altari dove professare un antico culto… il culto della Grande Dea o Dea Madre. Come abbiamo avuto modo di comprendere tale culto vedeva la conformazione di questi «altari» come l’orifizio vaginale, un simbolo di fecondità, di vita e di rinascita antichissimo, risalente almeno a 8000 anni a.C. (12.000 anni fa).</a:t>
            </a:r>
          </a:p>
          <a:p>
            <a:pPr algn="just"/>
            <a:endParaRPr lang="it-IT" dirty="0"/>
          </a:p>
          <a:p>
            <a:pPr algn="just"/>
            <a:r>
              <a:rPr lang="it-IT" dirty="0" smtClean="0"/>
              <a:t>Ovviamente vi sono anche altri esempi di altari a pianta vaginale, come ad esempio quello di Monte Fiore.</a:t>
            </a:r>
            <a:endParaRPr lang="it-IT" dirty="0"/>
          </a:p>
        </p:txBody>
      </p:sp>
    </p:spTree>
    <p:extLst>
      <p:ext uri="{BB962C8B-B14F-4D97-AF65-F5344CB8AC3E}">
        <p14:creationId xmlns:p14="http://schemas.microsoft.com/office/powerpoint/2010/main" val="831188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Pescosolido</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8466" t="14790" r="10866" b="8986"/>
          <a:stretch/>
        </p:blipFill>
        <p:spPr>
          <a:xfrm>
            <a:off x="5212080" y="1328182"/>
            <a:ext cx="3920490" cy="2491740"/>
          </a:xfrm>
          <a:prstGeom prst="rect">
            <a:avLst/>
          </a:prstGeom>
          <a:ln>
            <a:solidFill>
              <a:srgbClr val="FFFF00"/>
            </a:solidFill>
          </a:ln>
        </p:spPr>
      </p:pic>
      <p:sp>
        <p:nvSpPr>
          <p:cNvPr id="4" name="Ovale 3"/>
          <p:cNvSpPr/>
          <p:nvPr/>
        </p:nvSpPr>
        <p:spPr>
          <a:xfrm rot="19795771">
            <a:off x="6516574" y="2123356"/>
            <a:ext cx="1513005" cy="494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223510" y="1299776"/>
            <a:ext cx="3920490" cy="369332"/>
          </a:xfrm>
          <a:prstGeom prst="rect">
            <a:avLst/>
          </a:prstGeom>
          <a:noFill/>
        </p:spPr>
        <p:txBody>
          <a:bodyPr wrap="square" rtlCol="0">
            <a:spAutoFit/>
          </a:bodyPr>
          <a:lstStyle/>
          <a:p>
            <a:pPr algn="ctr"/>
            <a:r>
              <a:rPr lang="it-IT" dirty="0" smtClean="0"/>
              <a:t>Monte Salomone - Montecompatri</a:t>
            </a:r>
            <a:endParaRPr lang="it-IT"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6" y="1328182"/>
            <a:ext cx="5062215" cy="2491740"/>
          </a:xfrm>
          <a:prstGeom prst="rect">
            <a:avLst/>
          </a:prstGeom>
          <a:ln>
            <a:solidFill>
              <a:srgbClr val="FFFF00"/>
            </a:solidFill>
          </a:ln>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5" y="4005063"/>
            <a:ext cx="5062215" cy="1732317"/>
          </a:xfrm>
          <a:prstGeom prst="rect">
            <a:avLst/>
          </a:prstGeom>
          <a:ln>
            <a:solidFill>
              <a:srgbClr val="FFFF00"/>
            </a:solidFill>
          </a:ln>
        </p:spPr>
      </p:pic>
      <p:pic>
        <p:nvPicPr>
          <p:cNvPr id="9" name="Immagine 8"/>
          <p:cNvPicPr>
            <a:picLocks noChangeAspect="1"/>
          </p:cNvPicPr>
          <p:nvPr/>
        </p:nvPicPr>
        <p:blipFill rotWithShape="1">
          <a:blip r:embed="rId6">
            <a:extLst>
              <a:ext uri="{28A0092B-C50C-407E-A947-70E740481C1C}">
                <a14:useLocalDpi xmlns:a14="http://schemas.microsoft.com/office/drawing/2010/main" val="0"/>
              </a:ext>
            </a:extLst>
          </a:blip>
          <a:srcRect l="13890" t="28512" r="13890" b="6986"/>
          <a:stretch/>
        </p:blipFill>
        <p:spPr>
          <a:xfrm>
            <a:off x="5212080" y="4005062"/>
            <a:ext cx="3920490" cy="2355135"/>
          </a:xfrm>
          <a:prstGeom prst="rect">
            <a:avLst/>
          </a:prstGeom>
          <a:ln>
            <a:solidFill>
              <a:srgbClr val="FFFF00"/>
            </a:solidFill>
          </a:ln>
        </p:spPr>
      </p:pic>
      <p:sp>
        <p:nvSpPr>
          <p:cNvPr id="10" name="Ovale 9"/>
          <p:cNvSpPr/>
          <p:nvPr/>
        </p:nvSpPr>
        <p:spPr>
          <a:xfrm rot="2481735">
            <a:off x="6890853" y="4394347"/>
            <a:ext cx="307499"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flipH="1" flipV="1">
            <a:off x="4572000" y="4871221"/>
            <a:ext cx="1080120" cy="288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1176" y="5737380"/>
            <a:ext cx="5087994" cy="646331"/>
          </a:xfrm>
          <a:prstGeom prst="rect">
            <a:avLst/>
          </a:prstGeom>
          <a:noFill/>
        </p:spPr>
        <p:txBody>
          <a:bodyPr wrap="square" rtlCol="0">
            <a:spAutoFit/>
          </a:bodyPr>
          <a:lstStyle/>
          <a:p>
            <a:pPr algn="just"/>
            <a:r>
              <a:rPr lang="it-IT" dirty="0" smtClean="0"/>
              <a:t>In ogni caso, tali strutture naturali modificate dall’uomo risultano sempre orientate!</a:t>
            </a:r>
            <a:endParaRPr lang="it-IT" dirty="0"/>
          </a:p>
        </p:txBody>
      </p:sp>
      <p:sp>
        <p:nvSpPr>
          <p:cNvPr id="15" name="CasellaDiTesto 14"/>
          <p:cNvSpPr txBox="1"/>
          <p:nvPr/>
        </p:nvSpPr>
        <p:spPr>
          <a:xfrm>
            <a:off x="5223510" y="4005062"/>
            <a:ext cx="3920490" cy="369332"/>
          </a:xfrm>
          <a:prstGeom prst="rect">
            <a:avLst/>
          </a:prstGeom>
          <a:noFill/>
        </p:spPr>
        <p:txBody>
          <a:bodyPr wrap="square" rtlCol="0">
            <a:spAutoFit/>
          </a:bodyPr>
          <a:lstStyle/>
          <a:p>
            <a:pPr algn="ctr"/>
            <a:r>
              <a:rPr lang="it-IT" dirty="0" smtClean="0"/>
              <a:t>Monte Fiore – Rocca Priora</a:t>
            </a:r>
            <a:endParaRPr lang="it-IT" dirty="0"/>
          </a:p>
        </p:txBody>
      </p:sp>
      <p:cxnSp>
        <p:nvCxnSpPr>
          <p:cNvPr id="17" name="Connettore 1 16"/>
          <p:cNvCxnSpPr/>
          <p:nvPr/>
        </p:nvCxnSpPr>
        <p:spPr>
          <a:xfrm>
            <a:off x="1547664" y="1916832"/>
            <a:ext cx="2088232" cy="86409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6444208" y="1823324"/>
            <a:ext cx="1607544" cy="107533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flipV="1">
            <a:off x="6832173" y="4362964"/>
            <a:ext cx="397302" cy="49971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5909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10" grpId="0" animBg="1"/>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 y="924366"/>
            <a:ext cx="9144000" cy="5940490"/>
          </a:xfrm>
          <a:prstGeom prst="rect">
            <a:avLst/>
          </a:prstGeom>
        </p:spPr>
      </p:pic>
      <p:sp>
        <p:nvSpPr>
          <p:cNvPr id="2" name="Titolo 1"/>
          <p:cNvSpPr>
            <a:spLocks noGrp="1"/>
          </p:cNvSpPr>
          <p:nvPr>
            <p:ph type="title"/>
          </p:nvPr>
        </p:nvSpPr>
        <p:spPr>
          <a:xfrm>
            <a:off x="1043608" y="9188"/>
            <a:ext cx="8100392" cy="899532"/>
          </a:xfrm>
        </p:spPr>
        <p:txBody>
          <a:bodyPr/>
          <a:lstStyle/>
          <a:p>
            <a:pPr algn="ctr"/>
            <a:r>
              <a:rPr lang="it-IT" dirty="0" smtClean="0"/>
              <a:t>Pescosolido – l’allineamento</a:t>
            </a:r>
            <a:endParaRPr lang="it-IT" dirty="0"/>
          </a:p>
        </p:txBody>
      </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cxnSp>
        <p:nvCxnSpPr>
          <p:cNvPr id="18" name="Connettore 2 17"/>
          <p:cNvCxnSpPr/>
          <p:nvPr/>
        </p:nvCxnSpPr>
        <p:spPr>
          <a:xfrm flipV="1">
            <a:off x="503548" y="4149080"/>
            <a:ext cx="396044" cy="50405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Ovale 3"/>
          <p:cNvSpPr/>
          <p:nvPr/>
        </p:nvSpPr>
        <p:spPr>
          <a:xfrm>
            <a:off x="5220072" y="3573016"/>
            <a:ext cx="1080120" cy="1152128"/>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02777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5282"/>
            <a:ext cx="9144000" cy="5940490"/>
          </a:xfrm>
          <a:prstGeom prst="rect">
            <a:avLst/>
          </a:prstGeom>
        </p:spPr>
      </p:pic>
      <p:sp>
        <p:nvSpPr>
          <p:cNvPr id="2" name="Titolo 1"/>
          <p:cNvSpPr>
            <a:spLocks noGrp="1"/>
          </p:cNvSpPr>
          <p:nvPr>
            <p:ph type="title"/>
          </p:nvPr>
        </p:nvSpPr>
        <p:spPr>
          <a:xfrm>
            <a:off x="1043608" y="9188"/>
            <a:ext cx="8100392" cy="899532"/>
          </a:xfrm>
        </p:spPr>
        <p:txBody>
          <a:bodyPr/>
          <a:lstStyle/>
          <a:p>
            <a:pPr algn="ctr"/>
            <a:r>
              <a:rPr lang="it-IT" dirty="0" smtClean="0"/>
              <a:t>Pescosolido – l’allineamento</a:t>
            </a:r>
            <a:endParaRPr lang="it-IT" dirty="0"/>
          </a:p>
        </p:txBody>
      </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cxnSp>
        <p:nvCxnSpPr>
          <p:cNvPr id="5" name="Connettore 2 4"/>
          <p:cNvCxnSpPr/>
          <p:nvPr/>
        </p:nvCxnSpPr>
        <p:spPr>
          <a:xfrm flipH="1" flipV="1">
            <a:off x="4644008" y="4797152"/>
            <a:ext cx="700688" cy="1546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836" y="4951846"/>
            <a:ext cx="3798178" cy="1869552"/>
          </a:xfrm>
          <a:prstGeom prst="rect">
            <a:avLst/>
          </a:prstGeom>
          <a:ln w="38100">
            <a:solidFill>
              <a:schemeClr val="tx1"/>
            </a:solidFill>
          </a:ln>
        </p:spPr>
      </p:pic>
    </p:spTree>
    <p:extLst>
      <p:ext uri="{BB962C8B-B14F-4D97-AF65-F5344CB8AC3E}">
        <p14:creationId xmlns:p14="http://schemas.microsoft.com/office/powerpoint/2010/main" val="27875248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9188"/>
            <a:ext cx="8100392" cy="899532"/>
          </a:xfrm>
        </p:spPr>
        <p:txBody>
          <a:bodyPr/>
          <a:lstStyle/>
          <a:p>
            <a:pPr algn="ctr"/>
            <a:r>
              <a:rPr lang="it-IT" dirty="0" smtClean="0"/>
              <a:t>Pescosolido – l’allineamento</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6825"/>
            <a:ext cx="4433581" cy="288032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3" y="4006374"/>
            <a:ext cx="4355974" cy="2829902"/>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908720"/>
            <a:ext cx="4355974" cy="2829902"/>
          </a:xfrm>
          <a:prstGeom prst="rect">
            <a:avLst/>
          </a:prstGeom>
        </p:spPr>
      </p:pic>
      <p:sp>
        <p:nvSpPr>
          <p:cNvPr id="6" name="Freccia curva 5"/>
          <p:cNvSpPr/>
          <p:nvPr/>
        </p:nvSpPr>
        <p:spPr>
          <a:xfrm>
            <a:off x="2216791" y="1268760"/>
            <a:ext cx="2355209" cy="864096"/>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solidFill>
                <a:schemeClr val="tx1"/>
              </a:solidFill>
            </a:endParaRPr>
          </a:p>
        </p:txBody>
      </p:sp>
      <p:sp>
        <p:nvSpPr>
          <p:cNvPr id="7" name="Freccia in giù 6"/>
          <p:cNvSpPr/>
          <p:nvPr/>
        </p:nvSpPr>
        <p:spPr>
          <a:xfrm>
            <a:off x="6713982" y="3238051"/>
            <a:ext cx="504056" cy="122413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8" name="CasellaDiTesto 7"/>
          <p:cNvSpPr txBox="1"/>
          <p:nvPr/>
        </p:nvSpPr>
        <p:spPr>
          <a:xfrm>
            <a:off x="0" y="5421325"/>
            <a:ext cx="4433582" cy="1200329"/>
          </a:xfrm>
          <a:prstGeom prst="rect">
            <a:avLst/>
          </a:prstGeom>
          <a:noFill/>
        </p:spPr>
        <p:txBody>
          <a:bodyPr wrap="square" rtlCol="0">
            <a:spAutoFit/>
          </a:bodyPr>
          <a:lstStyle/>
          <a:p>
            <a:pPr algn="just"/>
            <a:r>
              <a:rPr lang="it-IT" dirty="0" smtClean="0"/>
              <a:t>La depressione plastica di Pescosolido appare di forma vaginale, proprio in accordo con l’antichissimo culto della Dea Madre.</a:t>
            </a:r>
            <a:endParaRPr lang="it-IT" dirty="0"/>
          </a:p>
        </p:txBody>
      </p:sp>
    </p:spTree>
    <p:extLst>
      <p:ext uri="{BB962C8B-B14F-4D97-AF65-F5344CB8AC3E}">
        <p14:creationId xmlns:p14="http://schemas.microsoft.com/office/powerpoint/2010/main" val="40609911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Chi sono i costruttori?</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sp>
        <p:nvSpPr>
          <p:cNvPr id="3" name="CasellaDiTesto 2"/>
          <p:cNvSpPr txBox="1"/>
          <p:nvPr/>
        </p:nvSpPr>
        <p:spPr>
          <a:xfrm>
            <a:off x="0" y="1340768"/>
            <a:ext cx="9144000" cy="2031325"/>
          </a:xfrm>
          <a:prstGeom prst="rect">
            <a:avLst/>
          </a:prstGeom>
          <a:noFill/>
        </p:spPr>
        <p:txBody>
          <a:bodyPr wrap="square" rtlCol="0">
            <a:spAutoFit/>
          </a:bodyPr>
          <a:lstStyle/>
          <a:p>
            <a:pPr algn="just"/>
            <a:r>
              <a:rPr lang="it-IT" dirty="0" smtClean="0"/>
              <a:t>Cosa si deduce da una semplice osservazione di tali prove? Che con tutta probabilità ci troviamo di fronte ad opere realizzate dall’uomo in un periodo in cui esisteva una razza umana oggi sconosciuta che utilizzava l’astronomia per calcolare il tempo e regolare la loro società. Chi erano? Potrebbe trattarsi degli stessi realizzatori delle mura megalitiche, perché si tratta di opere gigantesche entrambe orientate rispetto gli astri disposti sulla volta celeste e lungo linee geometriche che uniscono i vari siti ciclopici gli uni agli altri.</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789040"/>
            <a:ext cx="3530295" cy="275634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670" y="3726603"/>
            <a:ext cx="4752528" cy="2881220"/>
          </a:xfrm>
          <a:prstGeom prst="rect">
            <a:avLst/>
          </a:prstGeom>
        </p:spPr>
      </p:pic>
    </p:spTree>
    <p:extLst>
      <p:ext uri="{BB962C8B-B14F-4D97-AF65-F5344CB8AC3E}">
        <p14:creationId xmlns:p14="http://schemas.microsoft.com/office/powerpoint/2010/main" val="3878178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9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64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pPr algn="ctr"/>
            <a:r>
              <a:rPr lang="it-IT" b="1" dirty="0" smtClean="0"/>
              <a:t>Grazie per l’attenzione</a:t>
            </a:r>
            <a:endParaRPr lang="it-IT"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023" y="980728"/>
            <a:ext cx="5085184" cy="50851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asellaDiTesto 4"/>
          <p:cNvSpPr txBox="1"/>
          <p:nvPr/>
        </p:nvSpPr>
        <p:spPr>
          <a:xfrm>
            <a:off x="827584" y="6065912"/>
            <a:ext cx="7488832" cy="369332"/>
          </a:xfrm>
          <a:prstGeom prst="rect">
            <a:avLst/>
          </a:prstGeom>
          <a:noFill/>
        </p:spPr>
        <p:txBody>
          <a:bodyPr wrap="square" rtlCol="0">
            <a:spAutoFit/>
          </a:bodyPr>
          <a:lstStyle/>
          <a:p>
            <a:pPr algn="ctr"/>
            <a:r>
              <a:rPr lang="it-IT" dirty="0" smtClean="0"/>
              <a:t>www.ltpaobserveproject.com – www.lulu.com/danielecataldi </a:t>
            </a:r>
            <a:endParaRPr lang="it-IT" dirty="0"/>
          </a:p>
        </p:txBody>
      </p:sp>
    </p:spTree>
    <p:extLst>
      <p:ext uri="{BB962C8B-B14F-4D97-AF65-F5344CB8AC3E}">
        <p14:creationId xmlns:p14="http://schemas.microsoft.com/office/powerpoint/2010/main" val="1959844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La scoperta</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1053872"/>
            <a:ext cx="5812614" cy="5804128"/>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061884"/>
            <a:ext cx="3203848" cy="2501466"/>
          </a:xfrm>
          <a:prstGeom prst="rect">
            <a:avLst/>
          </a:prstGeom>
        </p:spPr>
      </p:pic>
      <p:sp>
        <p:nvSpPr>
          <p:cNvPr id="8" name="CasellaDiTesto 7"/>
          <p:cNvSpPr txBox="1"/>
          <p:nvPr/>
        </p:nvSpPr>
        <p:spPr>
          <a:xfrm>
            <a:off x="5940152" y="3717032"/>
            <a:ext cx="3203848" cy="3139321"/>
          </a:xfrm>
          <a:prstGeom prst="rect">
            <a:avLst/>
          </a:prstGeom>
          <a:noFill/>
        </p:spPr>
        <p:txBody>
          <a:bodyPr wrap="square" rtlCol="0">
            <a:spAutoFit/>
          </a:bodyPr>
          <a:lstStyle/>
          <a:p>
            <a:pPr algn="just"/>
            <a:r>
              <a:rPr lang="it-IT" dirty="0" smtClean="0"/>
              <a:t>Tra Monte Morrone e Campoli Appennino, esistono alcuni fori che la scienza descrive di origine carsica (doline). Anche se tale spiegazione sembra essere plausibile, non risultano plausibili alcuni dati da me scoperti che mettono in luce un’origine antropica del complesso carsico.</a:t>
            </a:r>
            <a:endParaRPr lang="it-IT" dirty="0"/>
          </a:p>
        </p:txBody>
      </p:sp>
    </p:spTree>
    <p:extLst>
      <p:ext uri="{BB962C8B-B14F-4D97-AF65-F5344CB8AC3E}">
        <p14:creationId xmlns:p14="http://schemas.microsoft.com/office/powerpoint/2010/main" val="35074691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La scoperta</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4934218"/>
          </a:xfrm>
          <a:prstGeom prst="rect">
            <a:avLst/>
          </a:prstGeom>
        </p:spPr>
      </p:pic>
      <p:sp>
        <p:nvSpPr>
          <p:cNvPr id="9" name="CasellaDiTesto 8"/>
          <p:cNvSpPr txBox="1"/>
          <p:nvPr/>
        </p:nvSpPr>
        <p:spPr>
          <a:xfrm>
            <a:off x="-4554" y="6196662"/>
            <a:ext cx="9144000" cy="646331"/>
          </a:xfrm>
          <a:prstGeom prst="rect">
            <a:avLst/>
          </a:prstGeom>
          <a:noFill/>
        </p:spPr>
        <p:txBody>
          <a:bodyPr wrap="square" rtlCol="0">
            <a:spAutoFit/>
          </a:bodyPr>
          <a:lstStyle/>
          <a:p>
            <a:pPr algn="just"/>
            <a:r>
              <a:rPr lang="it-IT" dirty="0" smtClean="0"/>
              <a:t>In totale le strutture a depressione concava sono cinque, più una localizzata ad una distanza maggiore e di forma ellittica (quella di Pescosolido).</a:t>
            </a:r>
            <a:endParaRPr lang="it-IT" dirty="0"/>
          </a:p>
        </p:txBody>
      </p:sp>
    </p:spTree>
    <p:extLst>
      <p:ext uri="{BB962C8B-B14F-4D97-AF65-F5344CB8AC3E}">
        <p14:creationId xmlns:p14="http://schemas.microsoft.com/office/powerpoint/2010/main" val="1253937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La scoperta</a:t>
            </a:r>
            <a:endParaRPr lang="it-IT" dirty="0"/>
          </a:p>
        </p:txBody>
      </p:sp>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 y="1390873"/>
            <a:ext cx="6870628" cy="5467127"/>
          </a:xfrm>
          <a:prstGeom prst="rect">
            <a:avLst/>
          </a:prstGeom>
        </p:spPr>
      </p:pic>
      <p:sp>
        <p:nvSpPr>
          <p:cNvPr id="5" name="CasellaDiTesto 4"/>
          <p:cNvSpPr txBox="1"/>
          <p:nvPr/>
        </p:nvSpPr>
        <p:spPr>
          <a:xfrm>
            <a:off x="6948264" y="1923833"/>
            <a:ext cx="2195736" cy="4401205"/>
          </a:xfrm>
          <a:prstGeom prst="rect">
            <a:avLst/>
          </a:prstGeom>
          <a:noFill/>
        </p:spPr>
        <p:txBody>
          <a:bodyPr wrap="square" rtlCol="0">
            <a:spAutoFit/>
          </a:bodyPr>
          <a:lstStyle/>
          <a:p>
            <a:pPr algn="just"/>
            <a:r>
              <a:rPr lang="it-IT" sz="1400" dirty="0" smtClean="0"/>
              <a:t>Nel corso degli studi realizzati dal 2010, vi sono almeno due luoghi in cui sembra che tali strutture depressive abbiano un connotato antropico, quelle che ho battezzato come «Complesso Plastico di Colle </a:t>
            </a:r>
            <a:r>
              <a:rPr lang="it-IT" sz="1400" dirty="0" err="1" smtClean="0"/>
              <a:t>Maiola</a:t>
            </a:r>
            <a:r>
              <a:rPr lang="it-IT" sz="1400" dirty="0" smtClean="0"/>
              <a:t>» e quelle prese in esame da questa presentazione: «Complesso Plastico di Campoli Appennino e Monte Morrone.</a:t>
            </a:r>
          </a:p>
          <a:p>
            <a:pPr algn="just"/>
            <a:endParaRPr lang="it-IT" sz="1400" dirty="0"/>
          </a:p>
          <a:p>
            <a:pPr algn="just"/>
            <a:r>
              <a:rPr lang="it-IT" sz="1400" dirty="0" smtClean="0"/>
              <a:t>In entrambi i casi, si può parlare di opere megalitiche perché di dimensioni giganti.</a:t>
            </a:r>
            <a:endParaRPr lang="it-IT" sz="1400" dirty="0"/>
          </a:p>
        </p:txBody>
      </p:sp>
      <p:sp>
        <p:nvSpPr>
          <p:cNvPr id="6" name="CasellaDiTesto 5"/>
          <p:cNvSpPr txBox="1"/>
          <p:nvPr/>
        </p:nvSpPr>
        <p:spPr>
          <a:xfrm>
            <a:off x="4660902" y="4124436"/>
            <a:ext cx="2210862" cy="646331"/>
          </a:xfrm>
          <a:prstGeom prst="rect">
            <a:avLst/>
          </a:prstGeom>
          <a:noFill/>
        </p:spPr>
        <p:txBody>
          <a:bodyPr wrap="none" rtlCol="0">
            <a:spAutoFit/>
          </a:bodyPr>
          <a:lstStyle/>
          <a:p>
            <a:r>
              <a:rPr lang="it-IT" dirty="0" smtClean="0"/>
              <a:t>Complesso Plastico</a:t>
            </a:r>
          </a:p>
          <a:p>
            <a:pPr algn="ctr"/>
            <a:r>
              <a:rPr lang="it-IT" dirty="0" smtClean="0"/>
              <a:t>Di Colle </a:t>
            </a:r>
            <a:r>
              <a:rPr lang="it-IT" dirty="0" err="1" smtClean="0"/>
              <a:t>Maiola</a:t>
            </a:r>
            <a:endParaRPr lang="it-IT" dirty="0"/>
          </a:p>
        </p:txBody>
      </p:sp>
      <p:sp>
        <p:nvSpPr>
          <p:cNvPr id="7" name="CasellaDiTesto 6"/>
          <p:cNvSpPr txBox="1"/>
          <p:nvPr/>
        </p:nvSpPr>
        <p:spPr>
          <a:xfrm>
            <a:off x="391002" y="3126949"/>
            <a:ext cx="2454518" cy="923330"/>
          </a:xfrm>
          <a:prstGeom prst="rect">
            <a:avLst/>
          </a:prstGeom>
          <a:noFill/>
        </p:spPr>
        <p:txBody>
          <a:bodyPr wrap="none" rtlCol="0">
            <a:spAutoFit/>
          </a:bodyPr>
          <a:lstStyle/>
          <a:p>
            <a:r>
              <a:rPr lang="it-IT" dirty="0" smtClean="0"/>
              <a:t>Complesso Plastico di</a:t>
            </a:r>
          </a:p>
          <a:p>
            <a:r>
              <a:rPr lang="it-IT" dirty="0" smtClean="0"/>
              <a:t>Campoli Appennino e</a:t>
            </a:r>
          </a:p>
          <a:p>
            <a:pPr algn="ctr"/>
            <a:r>
              <a:rPr lang="it-IT" dirty="0" smtClean="0"/>
              <a:t>Monte Morrone</a:t>
            </a:r>
            <a:endParaRPr lang="it-IT" dirty="0"/>
          </a:p>
        </p:txBody>
      </p:sp>
      <p:cxnSp>
        <p:nvCxnSpPr>
          <p:cNvPr id="9" name="Connettore 2 8"/>
          <p:cNvCxnSpPr/>
          <p:nvPr/>
        </p:nvCxnSpPr>
        <p:spPr>
          <a:xfrm flipV="1">
            <a:off x="1622795" y="2348880"/>
            <a:ext cx="0"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5766333" y="4869160"/>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0418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5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60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65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705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Gli allineamenti</a:t>
            </a:r>
            <a:endParaRPr lang="it-IT" dirty="0"/>
          </a:p>
        </p:txBody>
      </p:sp>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246" y="1075596"/>
            <a:ext cx="7235160" cy="5757194"/>
          </a:xfrm>
          <a:prstGeom prst="rect">
            <a:avLst/>
          </a:prstGeom>
        </p:spPr>
      </p:pic>
      <p:sp>
        <p:nvSpPr>
          <p:cNvPr id="4" name="Rettangolo 3"/>
          <p:cNvSpPr/>
          <p:nvPr/>
        </p:nvSpPr>
        <p:spPr>
          <a:xfrm>
            <a:off x="3063260" y="2568253"/>
            <a:ext cx="3888432" cy="1754326"/>
          </a:xfrm>
          <a:prstGeom prst="rect">
            <a:avLst/>
          </a:prstGeom>
          <a:ln w="38100">
            <a:solidFill>
              <a:srgbClr val="FFFF00"/>
            </a:solidFill>
            <a:prstDash val="sysDash"/>
          </a:ln>
        </p:spPr>
        <p:txBody>
          <a:bodyPr wrap="square">
            <a:spAutoFit/>
          </a:bodyPr>
          <a:lstStyle/>
          <a:p>
            <a:pPr algn="just"/>
            <a:r>
              <a:rPr lang="it-IT" dirty="0">
                <a:solidFill>
                  <a:srgbClr val="FFFF00"/>
                </a:solidFill>
              </a:rPr>
              <a:t>Le facce della Piramide di Rocca D’Arce, sono rivolte a Nord e ad Est verso i due complessi plastici scoperti nell’area: quello di Colle </a:t>
            </a:r>
            <a:r>
              <a:rPr lang="it-IT" dirty="0" err="1">
                <a:solidFill>
                  <a:srgbClr val="FFFF00"/>
                </a:solidFill>
              </a:rPr>
              <a:t>Maiola</a:t>
            </a:r>
            <a:r>
              <a:rPr lang="it-IT" dirty="0">
                <a:solidFill>
                  <a:srgbClr val="FFFF00"/>
                </a:solidFill>
              </a:rPr>
              <a:t> e quello di Campoli </a:t>
            </a:r>
            <a:r>
              <a:rPr lang="it-IT" dirty="0" err="1">
                <a:solidFill>
                  <a:srgbClr val="FFFF00"/>
                </a:solidFill>
              </a:rPr>
              <a:t>Ap</a:t>
            </a:r>
            <a:r>
              <a:rPr lang="it-IT" dirty="0">
                <a:solidFill>
                  <a:srgbClr val="FFFF00"/>
                </a:solidFill>
              </a:rPr>
              <a:t>-pennino e Monte Morrone.</a:t>
            </a:r>
          </a:p>
        </p:txBody>
      </p:sp>
      <p:cxnSp>
        <p:nvCxnSpPr>
          <p:cNvPr id="10" name="Connettore 2 9"/>
          <p:cNvCxnSpPr/>
          <p:nvPr/>
        </p:nvCxnSpPr>
        <p:spPr>
          <a:xfrm flipV="1">
            <a:off x="2127156" y="1963629"/>
            <a:ext cx="288032" cy="381642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3" name="Connettore 2 12"/>
          <p:cNvCxnSpPr/>
          <p:nvPr/>
        </p:nvCxnSpPr>
        <p:spPr>
          <a:xfrm>
            <a:off x="2271172" y="5924069"/>
            <a:ext cx="4525074"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1683678" y="5492021"/>
            <a:ext cx="864096" cy="864096"/>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p:nvPr/>
        </p:nvCxnSpPr>
        <p:spPr>
          <a:xfrm flipV="1">
            <a:off x="2513484" y="4775369"/>
            <a:ext cx="2448272" cy="936104"/>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4961756" y="4339893"/>
            <a:ext cx="0" cy="435476"/>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0670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Gli allineamenti</a:t>
            </a:r>
            <a:endParaRPr lang="it-IT" dirty="0"/>
          </a:p>
        </p:txBody>
      </p:sp>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1026" name="Picture 2" descr="Campoli 2"/>
          <p:cNvPicPr>
            <a:picLocks noChangeAspect="1" noChangeArrowheads="1"/>
          </p:cNvPicPr>
          <p:nvPr/>
        </p:nvPicPr>
        <p:blipFill>
          <a:blip r:embed="rId3">
            <a:extLst>
              <a:ext uri="{28A0092B-C50C-407E-A947-70E740481C1C}">
                <a14:useLocalDpi xmlns:a14="http://schemas.microsoft.com/office/drawing/2010/main" val="0"/>
              </a:ext>
            </a:extLst>
          </a:blip>
          <a:srcRect b="16000"/>
          <a:stretch>
            <a:fillRect/>
          </a:stretch>
        </p:blipFill>
        <p:spPr bwMode="auto">
          <a:xfrm>
            <a:off x="323528" y="1268760"/>
            <a:ext cx="8496944" cy="384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2 5"/>
          <p:cNvCxnSpPr/>
          <p:nvPr/>
        </p:nvCxnSpPr>
        <p:spPr>
          <a:xfrm>
            <a:off x="1043608" y="3284984"/>
            <a:ext cx="864096" cy="15121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flipV="1">
            <a:off x="4788024" y="1916832"/>
            <a:ext cx="1152128" cy="136815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23528" y="5229200"/>
            <a:ext cx="8496944" cy="923330"/>
          </a:xfrm>
          <a:prstGeom prst="rect">
            <a:avLst/>
          </a:prstGeom>
          <a:noFill/>
        </p:spPr>
        <p:txBody>
          <a:bodyPr wrap="square" rtlCol="0">
            <a:spAutoFit/>
          </a:bodyPr>
          <a:lstStyle/>
          <a:p>
            <a:pPr algn="just"/>
            <a:r>
              <a:rPr lang="it-IT" dirty="0"/>
              <a:t>Come già accennato tre dei fori sono allineati lungo una stessa retta, mentre se osserviamo l’intero complesso di fori, quattro risultano disposti a coppie quasi perfettamente parallele</a:t>
            </a:r>
            <a:r>
              <a:rPr lang="it-IT" dirty="0" smtClean="0"/>
              <a:t>.</a:t>
            </a:r>
            <a:endParaRPr lang="it-IT" dirty="0"/>
          </a:p>
        </p:txBody>
      </p:sp>
    </p:spTree>
    <p:extLst>
      <p:ext uri="{BB962C8B-B14F-4D97-AF65-F5344CB8AC3E}">
        <p14:creationId xmlns:p14="http://schemas.microsoft.com/office/powerpoint/2010/main" val="3126591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Solstizio d’Estate</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13"/>
            <a:ext cx="9144000" cy="5656693"/>
          </a:xfrm>
          <a:prstGeom prst="rect">
            <a:avLst/>
          </a:prstGeom>
        </p:spPr>
      </p:pic>
      <p:sp>
        <p:nvSpPr>
          <p:cNvPr id="7" name="Figura a mano libera 6"/>
          <p:cNvSpPr/>
          <p:nvPr/>
        </p:nvSpPr>
        <p:spPr>
          <a:xfrm>
            <a:off x="3749040" y="4697730"/>
            <a:ext cx="1543050" cy="228600"/>
          </a:xfrm>
          <a:custGeom>
            <a:avLst/>
            <a:gdLst>
              <a:gd name="connsiteX0" fmla="*/ 0 w 1543050"/>
              <a:gd name="connsiteY0" fmla="*/ 22860 h 228600"/>
              <a:gd name="connsiteX1" fmla="*/ 22860 w 1543050"/>
              <a:gd name="connsiteY1" fmla="*/ 114300 h 228600"/>
              <a:gd name="connsiteX2" fmla="*/ 57150 w 1543050"/>
              <a:gd name="connsiteY2" fmla="*/ 137160 h 228600"/>
              <a:gd name="connsiteX3" fmla="*/ 217170 w 1543050"/>
              <a:gd name="connsiteY3" fmla="*/ 160020 h 228600"/>
              <a:gd name="connsiteX4" fmla="*/ 411480 w 1543050"/>
              <a:gd name="connsiteY4" fmla="*/ 194310 h 228600"/>
              <a:gd name="connsiteX5" fmla="*/ 502920 w 1543050"/>
              <a:gd name="connsiteY5" fmla="*/ 217170 h 228600"/>
              <a:gd name="connsiteX6" fmla="*/ 548640 w 1543050"/>
              <a:gd name="connsiteY6" fmla="*/ 228600 h 228600"/>
              <a:gd name="connsiteX7" fmla="*/ 1040130 w 1543050"/>
              <a:gd name="connsiteY7" fmla="*/ 217170 h 228600"/>
              <a:gd name="connsiteX8" fmla="*/ 1074420 w 1543050"/>
              <a:gd name="connsiteY8" fmla="*/ 205740 h 228600"/>
              <a:gd name="connsiteX9" fmla="*/ 1120140 w 1543050"/>
              <a:gd name="connsiteY9" fmla="*/ 194310 h 228600"/>
              <a:gd name="connsiteX10" fmla="*/ 1188720 w 1543050"/>
              <a:gd name="connsiteY10" fmla="*/ 171450 h 228600"/>
              <a:gd name="connsiteX11" fmla="*/ 1234440 w 1543050"/>
              <a:gd name="connsiteY11" fmla="*/ 160020 h 228600"/>
              <a:gd name="connsiteX12" fmla="*/ 1303020 w 1543050"/>
              <a:gd name="connsiteY12" fmla="*/ 137160 h 228600"/>
              <a:gd name="connsiteX13" fmla="*/ 1405890 w 1543050"/>
              <a:gd name="connsiteY13" fmla="*/ 125730 h 228600"/>
              <a:gd name="connsiteX14" fmla="*/ 1440180 w 1543050"/>
              <a:gd name="connsiteY14" fmla="*/ 114300 h 228600"/>
              <a:gd name="connsiteX15" fmla="*/ 1497330 w 1543050"/>
              <a:gd name="connsiteY15" fmla="*/ 102870 h 228600"/>
              <a:gd name="connsiteX16" fmla="*/ 1531620 w 1543050"/>
              <a:gd name="connsiteY16" fmla="*/ 80010 h 228600"/>
              <a:gd name="connsiteX17" fmla="*/ 1543050 w 1543050"/>
              <a:gd name="connsiteY17"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050" h="228600">
                <a:moveTo>
                  <a:pt x="0" y="22860"/>
                </a:moveTo>
                <a:cubicBezTo>
                  <a:pt x="569" y="25706"/>
                  <a:pt x="13487" y="102584"/>
                  <a:pt x="22860" y="114300"/>
                </a:cubicBezTo>
                <a:cubicBezTo>
                  <a:pt x="31442" y="125027"/>
                  <a:pt x="44863" y="131017"/>
                  <a:pt x="57150" y="137160"/>
                </a:cubicBezTo>
                <a:cubicBezTo>
                  <a:pt x="101128" y="159149"/>
                  <a:pt x="185048" y="157100"/>
                  <a:pt x="217170" y="160020"/>
                </a:cubicBezTo>
                <a:cubicBezTo>
                  <a:pt x="378263" y="200293"/>
                  <a:pt x="237652" y="169477"/>
                  <a:pt x="411480" y="194310"/>
                </a:cubicBezTo>
                <a:cubicBezTo>
                  <a:pt x="481195" y="204269"/>
                  <a:pt x="449734" y="201974"/>
                  <a:pt x="502920" y="217170"/>
                </a:cubicBezTo>
                <a:cubicBezTo>
                  <a:pt x="518025" y="221486"/>
                  <a:pt x="533400" y="224790"/>
                  <a:pt x="548640" y="228600"/>
                </a:cubicBezTo>
                <a:cubicBezTo>
                  <a:pt x="712470" y="224790"/>
                  <a:pt x="876410" y="224288"/>
                  <a:pt x="1040130" y="217170"/>
                </a:cubicBezTo>
                <a:cubicBezTo>
                  <a:pt x="1052167" y="216647"/>
                  <a:pt x="1062835" y="209050"/>
                  <a:pt x="1074420" y="205740"/>
                </a:cubicBezTo>
                <a:cubicBezTo>
                  <a:pt x="1089525" y="201424"/>
                  <a:pt x="1105093" y="198824"/>
                  <a:pt x="1120140" y="194310"/>
                </a:cubicBezTo>
                <a:cubicBezTo>
                  <a:pt x="1143220" y="187386"/>
                  <a:pt x="1165343" y="177294"/>
                  <a:pt x="1188720" y="171450"/>
                </a:cubicBezTo>
                <a:cubicBezTo>
                  <a:pt x="1203960" y="167640"/>
                  <a:pt x="1219393" y="164534"/>
                  <a:pt x="1234440" y="160020"/>
                </a:cubicBezTo>
                <a:cubicBezTo>
                  <a:pt x="1257520" y="153096"/>
                  <a:pt x="1279071" y="139821"/>
                  <a:pt x="1303020" y="137160"/>
                </a:cubicBezTo>
                <a:lnTo>
                  <a:pt x="1405890" y="125730"/>
                </a:lnTo>
                <a:cubicBezTo>
                  <a:pt x="1417320" y="121920"/>
                  <a:pt x="1428491" y="117222"/>
                  <a:pt x="1440180" y="114300"/>
                </a:cubicBezTo>
                <a:cubicBezTo>
                  <a:pt x="1459027" y="109588"/>
                  <a:pt x="1479140" y="109691"/>
                  <a:pt x="1497330" y="102870"/>
                </a:cubicBezTo>
                <a:cubicBezTo>
                  <a:pt x="1510192" y="98047"/>
                  <a:pt x="1520190" y="87630"/>
                  <a:pt x="1531620" y="80010"/>
                </a:cubicBezTo>
                <a:lnTo>
                  <a:pt x="1543050" y="0"/>
                </a:ln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p:cNvSpPr/>
          <p:nvPr/>
        </p:nvSpPr>
        <p:spPr>
          <a:xfrm>
            <a:off x="4309110" y="2217420"/>
            <a:ext cx="731520" cy="137160"/>
          </a:xfrm>
          <a:custGeom>
            <a:avLst/>
            <a:gdLst>
              <a:gd name="connsiteX0" fmla="*/ 0 w 731520"/>
              <a:gd name="connsiteY0" fmla="*/ 0 h 137160"/>
              <a:gd name="connsiteX1" fmla="*/ 57150 w 731520"/>
              <a:gd name="connsiteY1" fmla="*/ 45720 h 137160"/>
              <a:gd name="connsiteX2" fmla="*/ 125730 w 731520"/>
              <a:gd name="connsiteY2" fmla="*/ 68580 h 137160"/>
              <a:gd name="connsiteX3" fmla="*/ 160020 w 731520"/>
              <a:gd name="connsiteY3" fmla="*/ 80010 h 137160"/>
              <a:gd name="connsiteX4" fmla="*/ 194310 w 731520"/>
              <a:gd name="connsiteY4" fmla="*/ 91440 h 137160"/>
              <a:gd name="connsiteX5" fmla="*/ 240030 w 731520"/>
              <a:gd name="connsiteY5" fmla="*/ 102870 h 137160"/>
              <a:gd name="connsiteX6" fmla="*/ 308610 w 731520"/>
              <a:gd name="connsiteY6" fmla="*/ 125730 h 137160"/>
              <a:gd name="connsiteX7" fmla="*/ 342900 w 731520"/>
              <a:gd name="connsiteY7" fmla="*/ 137160 h 137160"/>
              <a:gd name="connsiteX8" fmla="*/ 571500 w 731520"/>
              <a:gd name="connsiteY8" fmla="*/ 125730 h 137160"/>
              <a:gd name="connsiteX9" fmla="*/ 605790 w 731520"/>
              <a:gd name="connsiteY9" fmla="*/ 102870 h 137160"/>
              <a:gd name="connsiteX10" fmla="*/ 651510 w 731520"/>
              <a:gd name="connsiteY10" fmla="*/ 91440 h 137160"/>
              <a:gd name="connsiteX11" fmla="*/ 685800 w 731520"/>
              <a:gd name="connsiteY11" fmla="*/ 68580 h 137160"/>
              <a:gd name="connsiteX12" fmla="*/ 731520 w 731520"/>
              <a:gd name="connsiteY12" fmla="*/ 4572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520" h="137160">
                <a:moveTo>
                  <a:pt x="0" y="0"/>
                </a:moveTo>
                <a:cubicBezTo>
                  <a:pt x="19050" y="15240"/>
                  <a:pt x="35733" y="34038"/>
                  <a:pt x="57150" y="45720"/>
                </a:cubicBezTo>
                <a:cubicBezTo>
                  <a:pt x="78304" y="57259"/>
                  <a:pt x="102870" y="60960"/>
                  <a:pt x="125730" y="68580"/>
                </a:cubicBezTo>
                <a:lnTo>
                  <a:pt x="160020" y="80010"/>
                </a:lnTo>
                <a:cubicBezTo>
                  <a:pt x="171450" y="83820"/>
                  <a:pt x="182621" y="88518"/>
                  <a:pt x="194310" y="91440"/>
                </a:cubicBezTo>
                <a:cubicBezTo>
                  <a:pt x="209550" y="95250"/>
                  <a:pt x="224983" y="98356"/>
                  <a:pt x="240030" y="102870"/>
                </a:cubicBezTo>
                <a:cubicBezTo>
                  <a:pt x="263110" y="109794"/>
                  <a:pt x="285750" y="118110"/>
                  <a:pt x="308610" y="125730"/>
                </a:cubicBezTo>
                <a:lnTo>
                  <a:pt x="342900" y="137160"/>
                </a:lnTo>
                <a:cubicBezTo>
                  <a:pt x="419100" y="133350"/>
                  <a:pt x="495846" y="135598"/>
                  <a:pt x="571500" y="125730"/>
                </a:cubicBezTo>
                <a:cubicBezTo>
                  <a:pt x="585122" y="123953"/>
                  <a:pt x="593164" y="108281"/>
                  <a:pt x="605790" y="102870"/>
                </a:cubicBezTo>
                <a:cubicBezTo>
                  <a:pt x="620229" y="96682"/>
                  <a:pt x="636270" y="95250"/>
                  <a:pt x="651510" y="91440"/>
                </a:cubicBezTo>
                <a:cubicBezTo>
                  <a:pt x="662940" y="83820"/>
                  <a:pt x="673513" y="74723"/>
                  <a:pt x="685800" y="68580"/>
                </a:cubicBezTo>
                <a:cubicBezTo>
                  <a:pt x="738336" y="42312"/>
                  <a:pt x="705697" y="71543"/>
                  <a:pt x="731520" y="45720"/>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52995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Solstizio d’Inverno</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5851"/>
            <a:ext cx="9144000" cy="5656693"/>
          </a:xfrm>
          <a:prstGeom prst="rect">
            <a:avLst/>
          </a:prstGeom>
        </p:spPr>
      </p:pic>
    </p:spTree>
    <p:extLst>
      <p:ext uri="{BB962C8B-B14F-4D97-AF65-F5344CB8AC3E}">
        <p14:creationId xmlns:p14="http://schemas.microsoft.com/office/powerpoint/2010/main" val="30071143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88"/>
            <a:ext cx="9144000" cy="1143000"/>
          </a:xfrm>
        </p:spPr>
        <p:txBody>
          <a:bodyPr/>
          <a:lstStyle/>
          <a:p>
            <a:pPr algn="ctr"/>
            <a:r>
              <a:rPr lang="it-IT" dirty="0" smtClean="0"/>
              <a:t>Pescosolido</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792088" cy="792088"/>
          </a:xfrm>
          <a:prstGeom prst="rect">
            <a:avLst/>
          </a:prstGeom>
        </p:spPr>
      </p:pic>
      <p:pic>
        <p:nvPicPr>
          <p:cNvPr id="2051" name="Picture 3" descr="Pascosol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368" y="1052736"/>
            <a:ext cx="38862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Pascosolido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581128"/>
            <a:ext cx="3886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2 8"/>
          <p:cNvCxnSpPr/>
          <p:nvPr/>
        </p:nvCxnSpPr>
        <p:spPr>
          <a:xfrm>
            <a:off x="7130018" y="2564904"/>
            <a:ext cx="0" cy="230425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169913" y="1052736"/>
            <a:ext cx="4572000" cy="5632311"/>
          </a:xfrm>
          <a:prstGeom prst="rect">
            <a:avLst/>
          </a:prstGeom>
        </p:spPr>
        <p:txBody>
          <a:bodyPr>
            <a:spAutoFit/>
          </a:bodyPr>
          <a:lstStyle/>
          <a:p>
            <a:pPr algn="just"/>
            <a:r>
              <a:rPr lang="it-IT" dirty="0">
                <a:solidFill>
                  <a:srgbClr val="FFFF00"/>
                </a:solidFill>
              </a:rPr>
              <a:t>Un’altra</a:t>
            </a:r>
            <a:r>
              <a:rPr lang="it-IT" dirty="0"/>
              <a:t> altura caratterizzata dalla presenza di un foro concavo a forma ellittica è quella presente nei dintorni di Pescosolido, in provincia di Frosinone, a poca distanza dal Lago di Posta </a:t>
            </a:r>
            <a:r>
              <a:rPr lang="it-IT" dirty="0" smtClean="0"/>
              <a:t>Fibreno</a:t>
            </a:r>
            <a:r>
              <a:rPr lang="it-IT" dirty="0"/>
              <a:t>. La somiglianza con Monte Salomone situato in provincia di Roma, nei pressi del Vulcano Laziale è sbalorditiva. L’ipotesi che questo genere di rilievi collinari venissero usati in passato come “altari” sui quali erigere templi votivi in accordo con quello che era il Culto della Grande Madre è un’ipotesi non certo peregrina. Anche in questo caso, secondo il mio modesto parere, ci troviamo di fronte ad una serie di strutture naturali sulle quali, l’uomo di un tempo, ha realizzato delle modifiche per ricavare fori, pareti scoscese e piattaforme concave di vario genere affinché potessero servire per il loro culto.</a:t>
            </a:r>
          </a:p>
        </p:txBody>
      </p:sp>
    </p:spTree>
    <p:extLst>
      <p:ext uri="{BB962C8B-B14F-4D97-AF65-F5344CB8AC3E}">
        <p14:creationId xmlns:p14="http://schemas.microsoft.com/office/powerpoint/2010/main" val="40765852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8600"/>
                            </p:stCondLst>
                            <p:childTnLst>
                              <p:par>
                                <p:cTn id="17" presetID="10"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par>
                          <p:cTn id="20" fill="hold">
                            <p:stCondLst>
                              <p:cond delay="91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96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Tecnologia">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2008</TotalTime>
  <Words>649</Words>
  <Application>Microsoft Office PowerPoint</Application>
  <PresentationFormat>Presentazione su schermo (4:3)</PresentationFormat>
  <Paragraphs>43</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Tecnologia</vt:lpstr>
      <vt:lpstr>Dr. Daniele Cataldi</vt:lpstr>
      <vt:lpstr>La scoperta</vt:lpstr>
      <vt:lpstr>La scoperta</vt:lpstr>
      <vt:lpstr>La scoperta</vt:lpstr>
      <vt:lpstr>Gli allineamenti</vt:lpstr>
      <vt:lpstr>Gli allineamenti</vt:lpstr>
      <vt:lpstr>Solstizio d’Estate</vt:lpstr>
      <vt:lpstr>Solstizio d’Inverno</vt:lpstr>
      <vt:lpstr>Pescosolido</vt:lpstr>
      <vt:lpstr>Pescosolido</vt:lpstr>
      <vt:lpstr>Pescosolido</vt:lpstr>
      <vt:lpstr>Pescosolido</vt:lpstr>
      <vt:lpstr>Pescosolido – l’allineamento</vt:lpstr>
      <vt:lpstr>Pescosolido – l’allineamento</vt:lpstr>
      <vt:lpstr>Pescosolido – l’allineamento</vt:lpstr>
      <vt:lpstr>Chi sono i costruttori?</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Daniele Cataldi</dc:title>
  <dc:creator>User</dc:creator>
  <cp:lastModifiedBy>User</cp:lastModifiedBy>
  <cp:revision>50</cp:revision>
  <dcterms:created xsi:type="dcterms:W3CDTF">2015-02-16T06:07:17Z</dcterms:created>
  <dcterms:modified xsi:type="dcterms:W3CDTF">2015-04-15T15:19:27Z</dcterms:modified>
</cp:coreProperties>
</file>